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47"/>
  </p:notesMasterIdLst>
  <p:sldIdLst>
    <p:sldId id="256" r:id="rId2"/>
    <p:sldId id="510" r:id="rId3"/>
    <p:sldId id="516" r:id="rId4"/>
    <p:sldId id="573" r:id="rId5"/>
    <p:sldId id="524" r:id="rId6"/>
    <p:sldId id="518" r:id="rId7"/>
    <p:sldId id="569" r:id="rId8"/>
    <p:sldId id="576" r:id="rId9"/>
    <p:sldId id="575" r:id="rId10"/>
    <p:sldId id="519" r:id="rId11"/>
    <p:sldId id="564" r:id="rId12"/>
    <p:sldId id="565" r:id="rId13"/>
    <p:sldId id="604" r:id="rId14"/>
    <p:sldId id="572" r:id="rId15"/>
    <p:sldId id="583" r:id="rId16"/>
    <p:sldId id="584" r:id="rId17"/>
    <p:sldId id="605" r:id="rId18"/>
    <p:sldId id="585" r:id="rId19"/>
    <p:sldId id="586" r:id="rId20"/>
    <p:sldId id="587" r:id="rId21"/>
    <p:sldId id="588" r:id="rId22"/>
    <p:sldId id="608" r:id="rId23"/>
    <p:sldId id="589" r:id="rId24"/>
    <p:sldId id="590" r:id="rId25"/>
    <p:sldId id="578" r:id="rId26"/>
    <p:sldId id="579" r:id="rId27"/>
    <p:sldId id="580" r:id="rId28"/>
    <p:sldId id="581" r:id="rId29"/>
    <p:sldId id="582" r:id="rId30"/>
    <p:sldId id="591" r:id="rId31"/>
    <p:sldId id="592" r:id="rId32"/>
    <p:sldId id="593" r:id="rId33"/>
    <p:sldId id="594" r:id="rId34"/>
    <p:sldId id="606" r:id="rId35"/>
    <p:sldId id="607" r:id="rId36"/>
    <p:sldId id="596" r:id="rId37"/>
    <p:sldId id="597" r:id="rId38"/>
    <p:sldId id="598" r:id="rId39"/>
    <p:sldId id="599" r:id="rId40"/>
    <p:sldId id="600" r:id="rId41"/>
    <p:sldId id="601" r:id="rId42"/>
    <p:sldId id="602" r:id="rId43"/>
    <p:sldId id="603" r:id="rId44"/>
    <p:sldId id="577" r:id="rId45"/>
    <p:sldId id="568" r:id="rId46"/>
  </p:sldIdLst>
  <p:sldSz cx="12192000" cy="6858000"/>
  <p:notesSz cx="6794500" cy="99187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7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72879" autoAdjust="0"/>
  </p:normalViewPr>
  <p:slideViewPr>
    <p:cSldViewPr>
      <p:cViewPr varScale="1">
        <p:scale>
          <a:sx n="73" d="100"/>
          <a:sy n="73" d="100"/>
        </p:scale>
        <p:origin x="738" y="66"/>
      </p:cViewPr>
      <p:guideLst>
        <p:guide orient="horz" pos="2180"/>
        <p:guide pos="37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2075" y="744538"/>
            <a:ext cx="6610350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/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Click to edit Master text styles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Second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Third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Fourth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57CE8CE-4A2D-4C65-A833-D9B0C50D28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080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7" Type="http://schemas.openxmlformats.org/officeDocument/2006/relationships/hyperlink" Target="http://baike.baidu.com/view/71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://baike.baidu.com/view/1507.htm" TargetMode="External"/><Relationship Id="rId5" Type="http://schemas.openxmlformats.org/officeDocument/2006/relationships/hyperlink" Target="http://baike.baidu.com/view/160728.htm" TargetMode="External"/><Relationship Id="rId4" Type="http://schemas.openxmlformats.org/officeDocument/2006/relationships/hyperlink" Target="http://zhidao.baidu.com/search?word=%D5%C6%C9%CF%B5%E7%C4%D4&amp;fr=qb_search_exp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7" Type="http://schemas.openxmlformats.org/officeDocument/2006/relationships/hyperlink" Target="http://baike.baidu.com/view/71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Relationship Id="rId6" Type="http://schemas.openxmlformats.org/officeDocument/2006/relationships/hyperlink" Target="http://baike.baidu.com/view/1507.htm" TargetMode="External"/><Relationship Id="rId5" Type="http://schemas.openxmlformats.org/officeDocument/2006/relationships/hyperlink" Target="http://baike.baidu.com/view/160728.htm" TargetMode="External"/><Relationship Id="rId4" Type="http://schemas.openxmlformats.org/officeDocument/2006/relationships/hyperlink" Target="http://zhidao.baidu.com/search?word=%D5%C6%C9%CF%B5%E7%C4%D4&amp;fr=qb_search_exp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209644.htm" TargetMode="External"/><Relationship Id="rId13" Type="http://schemas.openxmlformats.org/officeDocument/2006/relationships/hyperlink" Target="http://baike.baidu.com/view/24856.htm" TargetMode="External"/><Relationship Id="rId18" Type="http://schemas.openxmlformats.org/officeDocument/2006/relationships/hyperlink" Target="http://baike.baidu.com/view/374952.htm" TargetMode="External"/><Relationship Id="rId3" Type="http://schemas.openxmlformats.org/officeDocument/2006/relationships/slide" Target="../slides/slide3.xml"/><Relationship Id="rId21" Type="http://schemas.openxmlformats.org/officeDocument/2006/relationships/hyperlink" Target="http://baike.baidu.com/view/3281.htm" TargetMode="External"/><Relationship Id="rId7" Type="http://schemas.openxmlformats.org/officeDocument/2006/relationships/hyperlink" Target="http://baike.baidu.com/view/974364.htm" TargetMode="External"/><Relationship Id="rId12" Type="http://schemas.openxmlformats.org/officeDocument/2006/relationships/hyperlink" Target="http://baike.baidu.com/view/15020.htm" TargetMode="External"/><Relationship Id="rId17" Type="http://schemas.openxmlformats.org/officeDocument/2006/relationships/hyperlink" Target="http://baike.baidu.com/view/592964.htm" TargetMode="External"/><Relationship Id="rId2" Type="http://schemas.openxmlformats.org/officeDocument/2006/relationships/notesMaster" Target="../notesMasters/notesMaster1.xml"/><Relationship Id="rId16" Type="http://schemas.openxmlformats.org/officeDocument/2006/relationships/hyperlink" Target="http://baike.baidu.com/view/1132.htm" TargetMode="External"/><Relationship Id="rId20" Type="http://schemas.openxmlformats.org/officeDocument/2006/relationships/hyperlink" Target="http://baike.baidu.com/view/16068.htm" TargetMode="External"/><Relationship Id="rId1" Type="http://schemas.openxmlformats.org/officeDocument/2006/relationships/themeOverride" Target="../theme/themeOverride1.xml"/><Relationship Id="rId6" Type="http://schemas.openxmlformats.org/officeDocument/2006/relationships/hyperlink" Target="http://baike.baidu.com/view/58664.htm" TargetMode="External"/><Relationship Id="rId11" Type="http://schemas.openxmlformats.org/officeDocument/2006/relationships/hyperlink" Target="http://baike.baidu.com/view/3912.htm" TargetMode="External"/><Relationship Id="rId5" Type="http://schemas.openxmlformats.org/officeDocument/2006/relationships/hyperlink" Target="http://baike.baidu.com/view/9793.htm" TargetMode="External"/><Relationship Id="rId15" Type="http://schemas.openxmlformats.org/officeDocument/2006/relationships/hyperlink" Target="http://baike.baidu.com/view/29.htm" TargetMode="External"/><Relationship Id="rId23" Type="http://schemas.openxmlformats.org/officeDocument/2006/relationships/hyperlink" Target="http://baike.baidu.com/view/25278.htm" TargetMode="External"/><Relationship Id="rId10" Type="http://schemas.openxmlformats.org/officeDocument/2006/relationships/hyperlink" Target="http://baike.baidu.com/view/11165.htm" TargetMode="External"/><Relationship Id="rId19" Type="http://schemas.openxmlformats.org/officeDocument/2006/relationships/hyperlink" Target="http://baike.baidu.com/view/160708.htm" TargetMode="External"/><Relationship Id="rId4" Type="http://schemas.openxmlformats.org/officeDocument/2006/relationships/hyperlink" Target="http://baike.baidu.com/view/1061350.htm" TargetMode="External"/><Relationship Id="rId9" Type="http://schemas.openxmlformats.org/officeDocument/2006/relationships/hyperlink" Target="http://baike.baidu.com/view/469855.htm" TargetMode="External"/><Relationship Id="rId14" Type="http://schemas.openxmlformats.org/officeDocument/2006/relationships/hyperlink" Target="http://baike.baidu.com/view/552871.htm" TargetMode="External"/><Relationship Id="rId22" Type="http://schemas.openxmlformats.org/officeDocument/2006/relationships/hyperlink" Target="http://baike.baidu.com/view/880.htm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209644.htm" TargetMode="External"/><Relationship Id="rId13" Type="http://schemas.openxmlformats.org/officeDocument/2006/relationships/hyperlink" Target="http://baike.baidu.com/view/24856.htm" TargetMode="External"/><Relationship Id="rId18" Type="http://schemas.openxmlformats.org/officeDocument/2006/relationships/hyperlink" Target="http://baike.baidu.com/view/374952.htm" TargetMode="External"/><Relationship Id="rId3" Type="http://schemas.openxmlformats.org/officeDocument/2006/relationships/slide" Target="../slides/slide4.xml"/><Relationship Id="rId21" Type="http://schemas.openxmlformats.org/officeDocument/2006/relationships/hyperlink" Target="http://baike.baidu.com/view/3281.htm" TargetMode="External"/><Relationship Id="rId7" Type="http://schemas.openxmlformats.org/officeDocument/2006/relationships/hyperlink" Target="http://baike.baidu.com/view/974364.htm" TargetMode="External"/><Relationship Id="rId12" Type="http://schemas.openxmlformats.org/officeDocument/2006/relationships/hyperlink" Target="http://baike.baidu.com/view/15020.htm" TargetMode="External"/><Relationship Id="rId17" Type="http://schemas.openxmlformats.org/officeDocument/2006/relationships/hyperlink" Target="http://baike.baidu.com/view/592964.htm" TargetMode="External"/><Relationship Id="rId2" Type="http://schemas.openxmlformats.org/officeDocument/2006/relationships/notesMaster" Target="../notesMasters/notesMaster1.xml"/><Relationship Id="rId16" Type="http://schemas.openxmlformats.org/officeDocument/2006/relationships/hyperlink" Target="http://baike.baidu.com/view/1132.htm" TargetMode="External"/><Relationship Id="rId20" Type="http://schemas.openxmlformats.org/officeDocument/2006/relationships/hyperlink" Target="http://baike.baidu.com/view/16068.htm" TargetMode="External"/><Relationship Id="rId1" Type="http://schemas.openxmlformats.org/officeDocument/2006/relationships/themeOverride" Target="../theme/themeOverride2.xml"/><Relationship Id="rId6" Type="http://schemas.openxmlformats.org/officeDocument/2006/relationships/hyperlink" Target="http://baike.baidu.com/view/58664.htm" TargetMode="External"/><Relationship Id="rId11" Type="http://schemas.openxmlformats.org/officeDocument/2006/relationships/hyperlink" Target="http://baike.baidu.com/view/3912.htm" TargetMode="External"/><Relationship Id="rId5" Type="http://schemas.openxmlformats.org/officeDocument/2006/relationships/hyperlink" Target="http://baike.baidu.com/view/9793.htm" TargetMode="External"/><Relationship Id="rId15" Type="http://schemas.openxmlformats.org/officeDocument/2006/relationships/hyperlink" Target="http://baike.baidu.com/view/29.htm" TargetMode="External"/><Relationship Id="rId23" Type="http://schemas.openxmlformats.org/officeDocument/2006/relationships/hyperlink" Target="http://baike.baidu.com/view/25278.htm" TargetMode="External"/><Relationship Id="rId10" Type="http://schemas.openxmlformats.org/officeDocument/2006/relationships/hyperlink" Target="http://baike.baidu.com/view/11165.htm" TargetMode="External"/><Relationship Id="rId19" Type="http://schemas.openxmlformats.org/officeDocument/2006/relationships/hyperlink" Target="http://baike.baidu.com/view/160708.htm" TargetMode="External"/><Relationship Id="rId4" Type="http://schemas.openxmlformats.org/officeDocument/2006/relationships/hyperlink" Target="http://baike.baidu.com/view/1061350.htm" TargetMode="External"/><Relationship Id="rId9" Type="http://schemas.openxmlformats.org/officeDocument/2006/relationships/hyperlink" Target="http://baike.baidu.com/view/469855.htm" TargetMode="External"/><Relationship Id="rId14" Type="http://schemas.openxmlformats.org/officeDocument/2006/relationships/hyperlink" Target="http://baike.baidu.com/view/552871.htm" TargetMode="External"/><Relationship Id="rId22" Type="http://schemas.openxmlformats.org/officeDocument/2006/relationships/hyperlink" Target="http://baike.baidu.com/view/880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854B013B-AE0A-4F7E-A978-F67603522124}" type="slidenum">
              <a:rPr lang="zh-CN" altLang="en-US" smtClean="0"/>
              <a:pPr>
                <a:buFont typeface="Arial" charset="0"/>
                <a:buNone/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6777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Persional</a:t>
            </a:r>
            <a:r>
              <a:rPr lang="en-US" altLang="zh-CN" dirty="0" smtClean="0"/>
              <a:t> Digital Assistant </a:t>
            </a:r>
            <a:r>
              <a:rPr lang="zh-CN" altLang="en-US" dirty="0" smtClean="0"/>
              <a:t>说白了就是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en-US" altLang="zh-CN" dirty="0" smtClean="0"/>
              <a:t>PDA</a:t>
            </a:r>
            <a:r>
              <a:rPr lang="zh-CN" altLang="en-US" dirty="0" smtClean="0"/>
              <a:t>基本上没有电话功能的，要想有电话功能在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的扩展插口里插上手机卡。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现在的手机结合了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的功能，称为</a:t>
            </a:r>
            <a:r>
              <a:rPr lang="en-US" altLang="zh-CN" dirty="0" smtClean="0"/>
              <a:t>PDA</a:t>
            </a:r>
            <a:r>
              <a:rPr lang="zh-CN" altLang="en-US" dirty="0" smtClean="0"/>
              <a:t>手机。我们统称为智能手机。</a:t>
            </a:r>
            <a:endParaRPr lang="en-US" altLang="zh-CN" dirty="0" smtClean="0">
              <a:latin typeface="Arial" charset="0"/>
            </a:endParaRPr>
          </a:p>
          <a:p>
            <a:endParaRPr lang="en-US" altLang="zh-CN" dirty="0" smtClean="0">
              <a:latin typeface="Arial" charset="0"/>
            </a:endParaRP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E692BC0-0314-4108-B5C9-790A5F91057C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6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Persional</a:t>
            </a:r>
            <a:r>
              <a:rPr lang="en-US" altLang="zh-CN" dirty="0" smtClean="0"/>
              <a:t> Digital Assistant </a:t>
            </a:r>
            <a:r>
              <a:rPr lang="zh-CN" altLang="en-US" dirty="0" smtClean="0"/>
              <a:t>说白了就是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en-US" altLang="zh-CN" dirty="0" smtClean="0"/>
              <a:t>PDA</a:t>
            </a:r>
            <a:r>
              <a:rPr lang="zh-CN" altLang="en-US" dirty="0" smtClean="0"/>
              <a:t>基本上没有电话功能的，要想有电话功能在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的扩展插口里插上手机卡。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现在的手机结合了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的功能，称为</a:t>
            </a:r>
            <a:r>
              <a:rPr lang="en-US" altLang="zh-CN" dirty="0" smtClean="0"/>
              <a:t>PDA</a:t>
            </a:r>
            <a:r>
              <a:rPr lang="zh-CN" altLang="en-US" smtClean="0"/>
              <a:t>手机。我们统称为智能手机。</a:t>
            </a:r>
            <a:endParaRPr lang="en-US" altLang="zh-CN" dirty="0" smtClean="0">
              <a:latin typeface="Arial" charset="0"/>
            </a:endParaRPr>
          </a:p>
          <a:p>
            <a:endParaRPr lang="en-US" altLang="zh-CN" dirty="0" smtClean="0">
              <a:latin typeface="Arial" charset="0"/>
            </a:endParaRP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E692BC0-0314-4108-B5C9-790A5F91057C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2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虚拟机是软件模拟的计算机，可以在任何处理器上（无论是在计算机中还是在其它电子设备中）安全并且兼容的执行保存在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文件中的字节码。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机器码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保存在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文件中，有时也可以称之为字节码文件。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程序的跨平台主要是指字节码文件可以在任何具有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虚拟机的计算机或者电子设备上运行，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解释器负责将字节码文件解释成为特定的机器码进行运行。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源程序需要通过编译器编译成为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文件（字节码文件），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程序的编译和执行过程如上图所示。</a:t>
            </a:r>
            <a:endParaRPr lang="zh-CN" altLang="en-US" dirty="0" smtClean="0">
              <a:latin typeface="Arial" charset="0"/>
            </a:endParaRPr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33F3550-F420-446F-B9C2-72F6692D0E86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4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JVM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Java Virtual </a:t>
            </a:r>
            <a:r>
              <a:rPr lang="en-US" altLang="zh-CN" dirty="0" err="1" smtClean="0"/>
              <a:t>Mechinal</a:t>
            </a:r>
            <a:r>
              <a:rPr lang="en-US" altLang="zh-CN" dirty="0" smtClean="0"/>
              <a:t>(JAVA</a:t>
            </a:r>
            <a:r>
              <a:rPr lang="zh-CN" altLang="en-US" dirty="0" smtClean="0"/>
              <a:t>虚拟机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是</a:t>
            </a:r>
            <a:r>
              <a:rPr lang="en-US" altLang="zh-CN" dirty="0" smtClean="0"/>
              <a:t>JRE</a:t>
            </a:r>
            <a:r>
              <a:rPr lang="zh-CN" altLang="en-US" dirty="0" smtClean="0"/>
              <a:t>的一部分，它是一个虚构出来的计算机，是通过在实际的计算机上仿真模拟各种计算机功能来实现的。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有自己完善的硬件架构，如处理器、堆栈、寄存器等，还具有相应的指令系统。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的主要工作是解释自己的指令集（即字节码）并映射到本地的 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的指令集或 </a:t>
            </a:r>
            <a:r>
              <a:rPr lang="en-US" altLang="zh-CN" dirty="0" smtClean="0"/>
              <a:t>OS </a:t>
            </a:r>
            <a:r>
              <a:rPr lang="zh-CN" altLang="en-US" dirty="0" smtClean="0"/>
              <a:t>的系统调用。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语言是跨平台运行的，其实就是不同的操作系统，使用不同的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映射规则，让其与操作系统无关，完成了跨平台性。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对上层的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源文件是不关心的，它关注的只是由源文件生成的类文件（ </a:t>
            </a:r>
            <a:r>
              <a:rPr lang="en-US" altLang="zh-CN" dirty="0" smtClean="0"/>
              <a:t>class file </a:t>
            </a:r>
            <a:r>
              <a:rPr lang="zh-CN" altLang="en-US" dirty="0" smtClean="0"/>
              <a:t>）。类文件的组成包括 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指令集，符号表以及一些补助信息。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		</a:t>
            </a:r>
            <a:r>
              <a:rPr lang="en-US" altLang="zh-CN" dirty="0" err="1" smtClean="0"/>
              <a:t>JRE:Java</a:t>
            </a:r>
            <a:r>
              <a:rPr lang="en-US" altLang="zh-CN" dirty="0" smtClean="0"/>
              <a:t>  Runtime  </a:t>
            </a:r>
            <a:r>
              <a:rPr lang="en-US" altLang="zh-CN" dirty="0" err="1" smtClean="0"/>
              <a:t>Enviromental</a:t>
            </a:r>
            <a:r>
              <a:rPr lang="en-US" altLang="zh-CN" dirty="0" smtClean="0"/>
              <a:t>(java</a:t>
            </a:r>
            <a:r>
              <a:rPr lang="zh-CN" altLang="en-US" dirty="0" smtClean="0"/>
              <a:t>运行时环境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。也就是我们说的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平台，所有的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程序都要在</a:t>
            </a:r>
            <a:r>
              <a:rPr lang="en-US" altLang="zh-CN" dirty="0" smtClean="0"/>
              <a:t>JRE</a:t>
            </a:r>
            <a:r>
              <a:rPr lang="zh-CN" altLang="en-US" dirty="0" smtClean="0"/>
              <a:t>下才能运行。包括</a:t>
            </a:r>
            <a:r>
              <a:rPr lang="en-US" altLang="zh-CN" dirty="0" smtClean="0"/>
              <a:t>JVM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核心类库和支持文件。与</a:t>
            </a:r>
            <a:r>
              <a:rPr lang="en-US" altLang="zh-CN" dirty="0" smtClean="0"/>
              <a:t>JDK</a:t>
            </a:r>
            <a:r>
              <a:rPr lang="zh-CN" altLang="en-US" dirty="0" smtClean="0"/>
              <a:t>相比，它不包含开发工具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编译器、调试器和其它工具。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    </a:t>
            </a:r>
            <a:r>
              <a:rPr lang="en-US" altLang="zh-CN" dirty="0" smtClean="0"/>
              <a:t>JDK : Java Development Kit(Java</a:t>
            </a:r>
            <a:r>
              <a:rPr lang="zh-CN" altLang="en-US" dirty="0" smtClean="0"/>
              <a:t>开发工具包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JDK</a:t>
            </a:r>
            <a:r>
              <a:rPr lang="zh-CN" altLang="en-US" dirty="0" smtClean="0"/>
              <a:t>是整个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的核心，包括了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运行环境（</a:t>
            </a:r>
            <a:r>
              <a:rPr lang="en-US" altLang="zh-CN" dirty="0" smtClean="0"/>
              <a:t>Java Runtime </a:t>
            </a:r>
            <a:r>
              <a:rPr lang="en-US" altLang="zh-CN" dirty="0" err="1" smtClean="0"/>
              <a:t>Envirnment</a:t>
            </a:r>
            <a:r>
              <a:rPr lang="zh-CN" altLang="en-US" dirty="0" smtClean="0"/>
              <a:t>），一堆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工具（</a:t>
            </a:r>
            <a:r>
              <a:rPr lang="en-US" altLang="zh-CN" dirty="0" err="1" smtClean="0"/>
              <a:t>javac</a:t>
            </a:r>
            <a:r>
              <a:rPr lang="en-US" altLang="zh-CN" dirty="0" smtClean="0"/>
              <a:t>/java/</a:t>
            </a:r>
            <a:r>
              <a:rPr lang="en-US" altLang="zh-CN" dirty="0" err="1" smtClean="0"/>
              <a:t>jdb</a:t>
            </a:r>
            <a:r>
              <a:rPr lang="zh-CN" altLang="en-US" dirty="0" smtClean="0"/>
              <a:t>等）和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基础的类库（即</a:t>
            </a:r>
            <a:r>
              <a:rPr lang="en-US" altLang="zh-CN" dirty="0" smtClean="0"/>
              <a:t>Java API 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rt.jar</a:t>
            </a:r>
            <a:r>
              <a:rPr lang="zh-CN" altLang="en-US" dirty="0" smtClean="0"/>
              <a:t>）。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BFEA87D6-B077-4D78-8776-EAD67D2F6783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7DAC4636-F0CE-4CE7-B679-8EF57775C582}" type="slidenum">
              <a:rPr lang="zh-CN"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9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C4C5AD08-C65B-4A2D-9FCD-0B8D4F768257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0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854B013B-AE0A-4F7E-A978-F67603522124}" type="slidenum">
              <a:rPr lang="zh-CN" altLang="en-US" smtClean="0"/>
              <a:pPr>
                <a:buFont typeface="Arial" charset="0"/>
                <a:buNone/>
              </a:pPr>
              <a:t>44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343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843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smtClean="0">
                <a:latin typeface="Arial" charset="0"/>
              </a:rPr>
              <a:t>起源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en-US" altLang="zh-CN" baseline="30000" smtClean="0">
                <a:latin typeface="Arial" charset="0"/>
              </a:rPr>
              <a:t>[1]</a:t>
            </a:r>
            <a:r>
              <a:rPr lang="zh-CN" altLang="en-US" smtClean="0">
                <a:latin typeface="Arial" charset="0"/>
              </a:rPr>
              <a:t>是由</a:t>
            </a:r>
            <a:r>
              <a:rPr lang="en-US" altLang="zh-CN" smtClean="0">
                <a:latin typeface="Arial" charset="0"/>
                <a:hlinkClick r:id="rId4" action="ppaction://hlinkfile"/>
              </a:rPr>
              <a:t>Sun Microsystems</a:t>
            </a:r>
            <a:r>
              <a:rPr lang="zh-CN" altLang="en-US" smtClean="0">
                <a:latin typeface="Arial" charset="0"/>
              </a:rPr>
              <a:t>公司于 </a:t>
            </a:r>
            <a:r>
              <a:rPr lang="en-US" altLang="zh-CN" smtClean="0">
                <a:latin typeface="Arial" charset="0"/>
              </a:rPr>
              <a:t>1995</a:t>
            </a:r>
            <a:r>
              <a:rPr lang="zh-CN" altLang="en-US" smtClean="0">
                <a:latin typeface="Arial" charset="0"/>
              </a:rPr>
              <a:t>年</a:t>
            </a:r>
            <a:r>
              <a:rPr lang="en-US" altLang="zh-CN" smtClean="0">
                <a:latin typeface="Arial" charset="0"/>
              </a:rPr>
              <a:t>5</a:t>
            </a:r>
            <a:r>
              <a:rPr lang="zh-CN" altLang="en-US" smtClean="0">
                <a:latin typeface="Arial" charset="0"/>
              </a:rPr>
              <a:t>月推出的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面向对象程序设计</a:t>
            </a:r>
            <a:r>
              <a:rPr lang="zh-CN" altLang="en-US" smtClean="0">
                <a:latin typeface="Arial" charset="0"/>
                <a:hlinkClick r:id="rId5" action="ppaction://hlinkfile"/>
              </a:rPr>
              <a:t>语言</a:t>
            </a:r>
            <a:r>
              <a:rPr lang="zh-CN" altLang="en-US" smtClean="0">
                <a:latin typeface="Arial" charset="0"/>
              </a:rPr>
              <a:t>（以下简称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语言）和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6" action="ppaction://hlinkfile"/>
              </a:rPr>
              <a:t>平台</a:t>
            </a:r>
            <a:r>
              <a:rPr lang="zh-CN" altLang="en-US" smtClean="0">
                <a:latin typeface="Arial" charset="0"/>
              </a:rPr>
              <a:t>的总称。由</a:t>
            </a:r>
            <a:r>
              <a:rPr lang="en-US" altLang="zh-CN" smtClean="0">
                <a:latin typeface="Arial" charset="0"/>
                <a:hlinkClick r:id="rId7" action="ppaction://hlinkfile"/>
              </a:rPr>
              <a:t>James Gosling</a:t>
            </a:r>
            <a:r>
              <a:rPr lang="zh-CN" altLang="en-US" smtClean="0">
                <a:latin typeface="Arial" charset="0"/>
              </a:rPr>
              <a:t>和同事们共同研发，并在</a:t>
            </a:r>
            <a:r>
              <a:rPr lang="en-US" altLang="zh-CN" smtClean="0">
                <a:latin typeface="Arial" charset="0"/>
              </a:rPr>
              <a:t>1995</a:t>
            </a:r>
            <a:r>
              <a:rPr lang="zh-CN" altLang="en-US" smtClean="0">
                <a:latin typeface="Arial" charset="0"/>
              </a:rPr>
              <a:t>年正式推出。用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实现的</a:t>
            </a:r>
            <a:r>
              <a:rPr lang="en-US" altLang="zh-CN" smtClean="0">
                <a:latin typeface="Arial" charset="0"/>
                <a:hlinkClick r:id="rId8" action="ppaction://hlinkfile"/>
              </a:rPr>
              <a:t>HotJava</a:t>
            </a:r>
            <a:r>
              <a:rPr lang="zh-CN" altLang="en-US" smtClean="0">
                <a:latin typeface="Arial" charset="0"/>
                <a:hlinkClick r:id="rId8" action="ppaction://hlinkfile"/>
              </a:rPr>
              <a:t>浏览器</a:t>
            </a:r>
            <a:r>
              <a:rPr lang="zh-CN" altLang="en-US" smtClean="0">
                <a:latin typeface="Arial" charset="0"/>
              </a:rPr>
              <a:t>（支持</a:t>
            </a:r>
            <a:r>
              <a:rPr lang="en-US" altLang="zh-CN" smtClean="0">
                <a:latin typeface="Arial" charset="0"/>
              </a:rPr>
              <a:t>Java applet</a:t>
            </a:r>
            <a:r>
              <a:rPr lang="zh-CN" altLang="en-US" smtClean="0">
                <a:latin typeface="Arial" charset="0"/>
              </a:rPr>
              <a:t>）显示了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的魅力：</a:t>
            </a:r>
            <a:r>
              <a:rPr lang="zh-CN" altLang="en-US" smtClean="0">
                <a:latin typeface="Arial" charset="0"/>
                <a:hlinkClick r:id="rId9" action="ppaction://hlinkfile"/>
              </a:rPr>
              <a:t>跨平台</a:t>
            </a:r>
            <a:r>
              <a:rPr lang="zh-CN" altLang="en-US" smtClean="0">
                <a:latin typeface="Arial" charset="0"/>
              </a:rPr>
              <a:t>、动态的</a:t>
            </a:r>
            <a:r>
              <a:rPr lang="en-US" altLang="zh-CN" smtClean="0">
                <a:latin typeface="Arial" charset="0"/>
              </a:rPr>
              <a:t>Web</a:t>
            </a:r>
            <a:r>
              <a:rPr lang="zh-CN" altLang="en-US" smtClean="0">
                <a:latin typeface="Arial" charset="0"/>
              </a:rPr>
              <a:t>、</a:t>
            </a:r>
            <a:r>
              <a:rPr lang="en-US" altLang="zh-CN" smtClean="0">
                <a:latin typeface="Arial" charset="0"/>
                <a:hlinkClick r:id="rId10" action="ppaction://hlinkfile"/>
              </a:rPr>
              <a:t>Internet</a:t>
            </a:r>
            <a:r>
              <a:rPr lang="zh-CN" altLang="en-US" smtClean="0">
                <a:latin typeface="Arial" charset="0"/>
              </a:rPr>
              <a:t>计算。从此，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被广泛接受并推动了</a:t>
            </a:r>
            <a:r>
              <a:rPr lang="en-US" altLang="zh-CN" smtClean="0">
                <a:latin typeface="Arial" charset="0"/>
                <a:hlinkClick r:id="rId11" action="ppaction://hlinkfile"/>
              </a:rPr>
              <a:t>Web</a:t>
            </a:r>
            <a:r>
              <a:rPr lang="zh-CN" altLang="en-US" smtClean="0">
                <a:latin typeface="Arial" charset="0"/>
              </a:rPr>
              <a:t>的迅速发展，常用的浏览器均支持</a:t>
            </a:r>
            <a:r>
              <a:rPr lang="en-US" altLang="zh-CN" smtClean="0">
                <a:latin typeface="Arial" charset="0"/>
              </a:rPr>
              <a:t>Javaapplet</a:t>
            </a:r>
            <a:r>
              <a:rPr lang="zh-CN" altLang="en-US" smtClean="0">
                <a:latin typeface="Arial" charset="0"/>
              </a:rPr>
              <a:t>。另一方面，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技术也不断更新。</a:t>
            </a:r>
            <a:r>
              <a:rPr lang="en-US" altLang="zh-CN" smtClean="0">
                <a:latin typeface="Arial" charset="0"/>
              </a:rPr>
              <a:t>(2010</a:t>
            </a:r>
            <a:r>
              <a:rPr lang="zh-CN" altLang="en-US" smtClean="0">
                <a:latin typeface="Arial" charset="0"/>
              </a:rPr>
              <a:t>年</a:t>
            </a:r>
            <a:r>
              <a:rPr lang="en-US" altLang="zh-CN" smtClean="0">
                <a:latin typeface="Arial" charset="0"/>
                <a:hlinkClick r:id="rId12" action="ppaction://hlinkfile"/>
              </a:rPr>
              <a:t>Oracle</a:t>
            </a:r>
            <a:r>
              <a:rPr lang="zh-CN" altLang="en-US" smtClean="0">
                <a:latin typeface="Arial" charset="0"/>
              </a:rPr>
              <a:t>公司收购了</a:t>
            </a:r>
            <a:r>
              <a:rPr lang="en-US" altLang="zh-CN" smtClean="0">
                <a:latin typeface="Arial" charset="0"/>
                <a:hlinkClick r:id="rId13" action="ppaction://hlinkfile"/>
              </a:rPr>
              <a:t>SUN</a:t>
            </a:r>
            <a:r>
              <a:rPr lang="en-US" altLang="zh-CN" smtClean="0">
                <a:latin typeface="Arial" charset="0"/>
              </a:rPr>
              <a:t>)</a:t>
            </a:r>
          </a:p>
          <a:p>
            <a:r>
              <a:rPr lang="zh-CN" altLang="en-US" b="1" smtClean="0">
                <a:latin typeface="Arial" charset="0"/>
              </a:rPr>
              <a:t>组成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由四方面组成：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4" action="ppaction://hlinkfile"/>
              </a:rPr>
              <a:t>编程语言</a:t>
            </a:r>
            <a:r>
              <a:rPr lang="zh-CN" altLang="en-US" smtClean="0">
                <a:latin typeface="Arial" charset="0"/>
              </a:rPr>
              <a:t>、</a:t>
            </a:r>
            <a:r>
              <a:rPr lang="en-US" altLang="zh-CN" smtClean="0">
                <a:latin typeface="Arial" charset="0"/>
                <a:hlinkClick r:id="rId15" action="ppaction://hlinkfile"/>
              </a:rPr>
              <a:t>Java</a:t>
            </a:r>
            <a:r>
              <a:rPr lang="zh-CN" altLang="en-US" smtClean="0">
                <a:latin typeface="Arial" charset="0"/>
              </a:rPr>
              <a:t>类文件格式、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6" action="ppaction://hlinkfile"/>
              </a:rPr>
              <a:t>虚拟机</a:t>
            </a:r>
            <a:r>
              <a:rPr lang="zh-CN" altLang="en-US" smtClean="0">
                <a:latin typeface="Arial" charset="0"/>
              </a:rPr>
              <a:t>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7" action="ppaction://hlinkfile"/>
              </a:rPr>
              <a:t>应用程序接口</a:t>
            </a:r>
            <a:r>
              <a:rPr lang="en-US" altLang="zh-CN" smtClean="0">
                <a:latin typeface="Arial" charset="0"/>
              </a:rPr>
              <a:t>(Java API)</a:t>
            </a:r>
            <a:r>
              <a:rPr lang="zh-CN" altLang="en-US" smtClean="0">
                <a:latin typeface="Arial" charset="0"/>
              </a:rPr>
              <a:t>。平台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平台由</a:t>
            </a:r>
            <a:r>
              <a:rPr lang="en-US" altLang="zh-CN" smtClean="0">
                <a:latin typeface="Arial" charset="0"/>
                <a:hlinkClick r:id="rId18" action="ppaction://hlinkfile"/>
              </a:rPr>
              <a:t>Java</a:t>
            </a:r>
            <a:r>
              <a:rPr lang="zh-CN" altLang="en-US" smtClean="0">
                <a:latin typeface="Arial" charset="0"/>
                <a:hlinkClick r:id="rId18" action="ppaction://hlinkfile"/>
              </a:rPr>
              <a:t>虚拟机</a:t>
            </a:r>
            <a:r>
              <a:rPr lang="zh-CN" altLang="en-US" smtClean="0">
                <a:latin typeface="Arial" charset="0"/>
              </a:rPr>
              <a:t>（</a:t>
            </a:r>
            <a:r>
              <a:rPr lang="en-US" altLang="zh-CN" smtClean="0">
                <a:latin typeface="Arial" charset="0"/>
              </a:rPr>
              <a:t>Java Virtual Machine</a:t>
            </a:r>
            <a:r>
              <a:rPr lang="zh-CN" altLang="en-US" smtClean="0">
                <a:latin typeface="Arial" charset="0"/>
              </a:rPr>
              <a:t>，简称</a:t>
            </a:r>
            <a:r>
              <a:rPr lang="en-US" altLang="zh-CN" smtClean="0">
                <a:latin typeface="Arial" charset="0"/>
                <a:hlinkClick r:id="rId19" action="ppaction://hlinkfile"/>
              </a:rPr>
              <a:t>JVM</a:t>
            </a:r>
            <a:r>
              <a:rPr lang="zh-CN" altLang="en-US" smtClean="0">
                <a:latin typeface="Arial" charset="0"/>
              </a:rPr>
              <a:t>）和</a:t>
            </a:r>
            <a:r>
              <a:rPr lang="en-US" altLang="zh-CN" smtClean="0">
                <a:latin typeface="Arial" charset="0"/>
              </a:rPr>
              <a:t>Java </a:t>
            </a:r>
            <a:r>
              <a:rPr lang="zh-CN" altLang="en-US" smtClean="0">
                <a:latin typeface="Arial" charset="0"/>
              </a:rPr>
              <a:t>应用编程接口（</a:t>
            </a:r>
            <a:r>
              <a:rPr lang="en-US" altLang="zh-CN" smtClean="0">
                <a:latin typeface="Arial" charset="0"/>
              </a:rPr>
              <a:t>Application Programming Interface</a:t>
            </a:r>
            <a:r>
              <a:rPr lang="zh-CN" altLang="en-US" smtClean="0">
                <a:latin typeface="Arial" charset="0"/>
              </a:rPr>
              <a:t>，简称</a:t>
            </a:r>
            <a:r>
              <a:rPr lang="en-US" altLang="zh-CN" smtClean="0">
                <a:latin typeface="Arial" charset="0"/>
                <a:hlinkClick r:id="rId20" action="ppaction://hlinkfile"/>
              </a:rPr>
              <a:t>API</a:t>
            </a:r>
            <a:r>
              <a:rPr lang="zh-CN" altLang="en-US" smtClean="0">
                <a:latin typeface="Arial" charset="0"/>
              </a:rPr>
              <a:t>）构成。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</a:t>
            </a:r>
            <a:r>
              <a:rPr lang="zh-CN" altLang="en-US" smtClean="0">
                <a:latin typeface="Arial" charset="0"/>
                <a:hlinkClick r:id="rId21" action="ppaction://hlinkfile"/>
              </a:rPr>
              <a:t>编程</a:t>
            </a:r>
            <a:r>
              <a:rPr lang="zh-CN" altLang="en-US" smtClean="0">
                <a:latin typeface="Arial" charset="0"/>
              </a:rPr>
              <a:t>接口为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应用提供了一个独立于</a:t>
            </a:r>
            <a:r>
              <a:rPr lang="zh-CN" altLang="en-US" smtClean="0">
                <a:latin typeface="Arial" charset="0"/>
                <a:hlinkClick r:id="rId22" action="ppaction://hlinkfile"/>
              </a:rPr>
              <a:t>操作系统</a:t>
            </a:r>
            <a:r>
              <a:rPr lang="zh-CN" altLang="en-US" smtClean="0">
                <a:latin typeface="Arial" charset="0"/>
              </a:rPr>
              <a:t>的标准接口，可分为基本部分和扩展部分。在</a:t>
            </a:r>
            <a:r>
              <a:rPr lang="zh-CN" altLang="en-US" smtClean="0">
                <a:latin typeface="Arial" charset="0"/>
                <a:hlinkClick r:id="rId23" action="ppaction://hlinkfile"/>
              </a:rPr>
              <a:t>硬件</a:t>
            </a:r>
            <a:r>
              <a:rPr lang="zh-CN" altLang="en-US" smtClean="0">
                <a:latin typeface="Arial" charset="0"/>
              </a:rPr>
              <a:t>或操作系统平台上安装一个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平台之后，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应用程序就可运行。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平台已经嵌入了几乎所有的操作系统。这样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程序可以只编译一次，就可以在各种系统中运行。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应用编程接口已经从</a:t>
            </a:r>
            <a:r>
              <a:rPr lang="en-US" altLang="zh-CN" smtClean="0">
                <a:latin typeface="Arial" charset="0"/>
              </a:rPr>
              <a:t>1.1x</a:t>
            </a:r>
            <a:r>
              <a:rPr lang="zh-CN" altLang="en-US" smtClean="0">
                <a:latin typeface="Arial" charset="0"/>
              </a:rPr>
              <a:t>版发展到</a:t>
            </a:r>
            <a:r>
              <a:rPr lang="en-US" altLang="zh-CN" smtClean="0">
                <a:latin typeface="Arial" charset="0"/>
              </a:rPr>
              <a:t>1.2</a:t>
            </a:r>
            <a:r>
              <a:rPr lang="zh-CN" altLang="en-US" smtClean="0">
                <a:latin typeface="Arial" charset="0"/>
              </a:rPr>
              <a:t>版。常用的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平台基于</a:t>
            </a:r>
            <a:r>
              <a:rPr lang="en-US" altLang="zh-CN" smtClean="0">
                <a:latin typeface="Arial" charset="0"/>
              </a:rPr>
              <a:t>Java1.4</a:t>
            </a:r>
            <a:r>
              <a:rPr lang="zh-CN" altLang="en-US" smtClean="0">
                <a:latin typeface="Arial" charset="0"/>
              </a:rPr>
              <a:t>，最近版本为</a:t>
            </a:r>
            <a:r>
              <a:rPr lang="en-US" altLang="zh-CN" smtClean="0">
                <a:latin typeface="Arial" charset="0"/>
              </a:rPr>
              <a:t>Java1.7</a:t>
            </a:r>
            <a:r>
              <a:rPr lang="zh-CN" altLang="en-US" smtClean="0">
                <a:latin typeface="Arial" charset="0"/>
              </a:rPr>
              <a:t>。</a:t>
            </a:r>
          </a:p>
          <a:p>
            <a:endParaRPr lang="zh-CN" altLang="en-US" smtClean="0">
              <a:latin typeface="Arial" charset="0"/>
            </a:endParaRPr>
          </a:p>
        </p:txBody>
      </p:sp>
      <p:sp>
        <p:nvSpPr>
          <p:cNvPr id="1843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2A7BE38-75D2-4C91-9D1F-E902A5378C15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1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dirty="0" smtClean="0">
                <a:latin typeface="Arial" charset="0"/>
              </a:rPr>
              <a:t>起源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en-US" altLang="zh-CN" baseline="30000" dirty="0" smtClean="0">
                <a:latin typeface="Arial" charset="0"/>
              </a:rPr>
              <a:t>[1]</a:t>
            </a:r>
            <a:r>
              <a:rPr lang="zh-CN" altLang="en-US" dirty="0" smtClean="0">
                <a:latin typeface="Arial" charset="0"/>
              </a:rPr>
              <a:t>是由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Sun Microsystems</a:t>
            </a:r>
            <a:r>
              <a:rPr lang="zh-CN" altLang="en-US" dirty="0" smtClean="0">
                <a:latin typeface="Arial" charset="0"/>
              </a:rPr>
              <a:t>公司于 </a:t>
            </a:r>
            <a:r>
              <a:rPr lang="en-US" altLang="zh-CN" dirty="0" smtClean="0">
                <a:latin typeface="Arial" charset="0"/>
              </a:rPr>
              <a:t>1995</a:t>
            </a:r>
            <a:r>
              <a:rPr lang="zh-CN" altLang="en-US" dirty="0" smtClean="0">
                <a:latin typeface="Arial" charset="0"/>
              </a:rPr>
              <a:t>年</a:t>
            </a:r>
            <a:r>
              <a:rPr lang="en-US" altLang="zh-CN" dirty="0" smtClean="0">
                <a:latin typeface="Arial" charset="0"/>
              </a:rPr>
              <a:t>5</a:t>
            </a:r>
            <a:r>
              <a:rPr lang="zh-CN" altLang="en-US" dirty="0" smtClean="0">
                <a:latin typeface="Arial" charset="0"/>
              </a:rPr>
              <a:t>月推出的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面向对象程序设计</a:t>
            </a:r>
            <a:r>
              <a:rPr lang="zh-CN" altLang="en-US" dirty="0" smtClean="0">
                <a:latin typeface="Arial" charset="0"/>
                <a:hlinkClick r:id="rId5" action="ppaction://hlinkfile"/>
              </a:rPr>
              <a:t>语言</a:t>
            </a:r>
            <a:r>
              <a:rPr lang="zh-CN" altLang="en-US" dirty="0" smtClean="0">
                <a:latin typeface="Arial" charset="0"/>
              </a:rPr>
              <a:t>（以下简称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语言）和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6" action="ppaction://hlinkfile"/>
              </a:rPr>
              <a:t>平台</a:t>
            </a:r>
            <a:r>
              <a:rPr lang="zh-CN" altLang="en-US" dirty="0" smtClean="0">
                <a:latin typeface="Arial" charset="0"/>
              </a:rPr>
              <a:t>的总称。由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James Gosling</a:t>
            </a:r>
            <a:r>
              <a:rPr lang="zh-CN" altLang="en-US" dirty="0" smtClean="0">
                <a:latin typeface="Arial" charset="0"/>
              </a:rPr>
              <a:t>和同事们共同研发，并在</a:t>
            </a:r>
            <a:r>
              <a:rPr lang="en-US" altLang="zh-CN" dirty="0" smtClean="0">
                <a:latin typeface="Arial" charset="0"/>
              </a:rPr>
              <a:t>1995</a:t>
            </a:r>
            <a:r>
              <a:rPr lang="zh-CN" altLang="en-US" dirty="0" smtClean="0">
                <a:latin typeface="Arial" charset="0"/>
              </a:rPr>
              <a:t>年正式推出。用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实现的</a:t>
            </a:r>
            <a:r>
              <a:rPr lang="en-US" altLang="zh-CN" dirty="0" err="1" smtClean="0">
                <a:latin typeface="Arial" charset="0"/>
                <a:hlinkClick r:id="rId8" action="ppaction://hlinkfile"/>
              </a:rPr>
              <a:t>HotJava</a:t>
            </a:r>
            <a:r>
              <a:rPr lang="zh-CN" altLang="en-US" dirty="0" smtClean="0">
                <a:latin typeface="Arial" charset="0"/>
                <a:hlinkClick r:id="rId8" action="ppaction://hlinkfile"/>
              </a:rPr>
              <a:t>浏览器</a:t>
            </a:r>
            <a:r>
              <a:rPr lang="zh-CN" altLang="en-US" dirty="0" smtClean="0">
                <a:latin typeface="Arial" charset="0"/>
              </a:rPr>
              <a:t>（支持</a:t>
            </a:r>
            <a:r>
              <a:rPr lang="en-US" altLang="zh-CN" dirty="0" smtClean="0">
                <a:latin typeface="Arial" charset="0"/>
              </a:rPr>
              <a:t>Java applet</a:t>
            </a:r>
            <a:r>
              <a:rPr lang="zh-CN" altLang="en-US" dirty="0" smtClean="0">
                <a:latin typeface="Arial" charset="0"/>
              </a:rPr>
              <a:t>）显示了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的魅力：</a:t>
            </a:r>
            <a:r>
              <a:rPr lang="zh-CN" altLang="en-US" dirty="0" smtClean="0">
                <a:latin typeface="Arial" charset="0"/>
                <a:hlinkClick r:id="rId9" action="ppaction://hlinkfile"/>
              </a:rPr>
              <a:t>跨平台</a:t>
            </a:r>
            <a:r>
              <a:rPr lang="zh-CN" altLang="en-US" dirty="0" smtClean="0">
                <a:latin typeface="Arial" charset="0"/>
              </a:rPr>
              <a:t>、动态的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、</a:t>
            </a:r>
            <a:r>
              <a:rPr lang="en-US" altLang="zh-CN" dirty="0" smtClean="0">
                <a:latin typeface="Arial" charset="0"/>
                <a:hlinkClick r:id="rId10" action="ppaction://hlinkfile"/>
              </a:rPr>
              <a:t>Internet</a:t>
            </a:r>
            <a:r>
              <a:rPr lang="zh-CN" altLang="en-US" dirty="0" smtClean="0">
                <a:latin typeface="Arial" charset="0"/>
              </a:rPr>
              <a:t>计算。从此，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被广泛接受并推动了</a:t>
            </a:r>
            <a:r>
              <a:rPr lang="en-US" altLang="zh-CN" dirty="0" smtClean="0">
                <a:latin typeface="Arial" charset="0"/>
                <a:hlinkClick r:id="rId11" action="ppaction://hlinkfile"/>
              </a:rPr>
              <a:t>Web</a:t>
            </a:r>
            <a:r>
              <a:rPr lang="zh-CN" altLang="en-US" dirty="0" smtClean="0">
                <a:latin typeface="Arial" charset="0"/>
              </a:rPr>
              <a:t>的迅速发展，常用的浏览器均支持</a:t>
            </a:r>
            <a:r>
              <a:rPr lang="en-US" altLang="zh-CN" dirty="0" err="1" smtClean="0">
                <a:latin typeface="Arial" charset="0"/>
              </a:rPr>
              <a:t>Javaapplet</a:t>
            </a:r>
            <a:r>
              <a:rPr lang="zh-CN" altLang="en-US" dirty="0" smtClean="0">
                <a:latin typeface="Arial" charset="0"/>
              </a:rPr>
              <a:t>。另一方面，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技术也不断更新。</a:t>
            </a:r>
            <a:r>
              <a:rPr lang="en-US" altLang="zh-CN" dirty="0" smtClean="0">
                <a:latin typeface="Arial" charset="0"/>
              </a:rPr>
              <a:t>(2010</a:t>
            </a:r>
            <a:r>
              <a:rPr lang="zh-CN" altLang="en-US" dirty="0" smtClean="0">
                <a:latin typeface="Arial" charset="0"/>
              </a:rPr>
              <a:t>年</a:t>
            </a:r>
            <a:r>
              <a:rPr lang="en-US" altLang="zh-CN" dirty="0" smtClean="0">
                <a:latin typeface="Arial" charset="0"/>
                <a:hlinkClick r:id="rId12" action="ppaction://hlinkfile"/>
              </a:rPr>
              <a:t>Oracle</a:t>
            </a:r>
            <a:r>
              <a:rPr lang="zh-CN" altLang="en-US" dirty="0" smtClean="0">
                <a:latin typeface="Arial" charset="0"/>
              </a:rPr>
              <a:t>公司收购了</a:t>
            </a:r>
            <a:r>
              <a:rPr lang="en-US" altLang="zh-CN" dirty="0" smtClean="0">
                <a:latin typeface="Arial" charset="0"/>
                <a:hlinkClick r:id="rId13" action="ppaction://hlinkfile"/>
              </a:rPr>
              <a:t>SUN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zh-CN" altLang="en-US" b="1" dirty="0" smtClean="0">
                <a:latin typeface="Arial" charset="0"/>
              </a:rPr>
              <a:t>组成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由四方面组成：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4" action="ppaction://hlinkfile"/>
              </a:rPr>
              <a:t>编程语言</a:t>
            </a:r>
            <a:r>
              <a:rPr lang="zh-CN" altLang="en-US" dirty="0" smtClean="0">
                <a:latin typeface="Arial" charset="0"/>
              </a:rPr>
              <a:t>、</a:t>
            </a:r>
            <a:r>
              <a:rPr lang="en-US" altLang="zh-CN" dirty="0" smtClean="0">
                <a:latin typeface="Arial" charset="0"/>
                <a:hlinkClick r:id="rId15" action="ppaction://hlinkfile"/>
              </a:rPr>
              <a:t>Java</a:t>
            </a:r>
            <a:r>
              <a:rPr lang="zh-CN" altLang="en-US" dirty="0" smtClean="0">
                <a:latin typeface="Arial" charset="0"/>
              </a:rPr>
              <a:t>类文件格式、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6" action="ppaction://hlinkfile"/>
              </a:rPr>
              <a:t>虚拟机</a:t>
            </a:r>
            <a:r>
              <a:rPr lang="zh-CN" altLang="en-US" dirty="0" smtClean="0">
                <a:latin typeface="Arial" charset="0"/>
              </a:rPr>
              <a:t>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7" action="ppaction://hlinkfile"/>
              </a:rPr>
              <a:t>应用程序接口</a:t>
            </a:r>
            <a:r>
              <a:rPr lang="en-US" altLang="zh-CN" dirty="0" smtClean="0">
                <a:latin typeface="Arial" charset="0"/>
              </a:rPr>
              <a:t>(Java API)</a:t>
            </a:r>
            <a:r>
              <a:rPr lang="zh-CN" altLang="en-US" dirty="0" smtClean="0">
                <a:latin typeface="Arial" charset="0"/>
              </a:rPr>
              <a:t>。平台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平台由</a:t>
            </a:r>
            <a:r>
              <a:rPr lang="en-US" altLang="zh-CN" dirty="0" smtClean="0">
                <a:latin typeface="Arial" charset="0"/>
                <a:hlinkClick r:id="rId18" action="ppaction://hlinkfile"/>
              </a:rPr>
              <a:t>Java</a:t>
            </a:r>
            <a:r>
              <a:rPr lang="zh-CN" altLang="en-US" dirty="0" smtClean="0">
                <a:latin typeface="Arial" charset="0"/>
                <a:hlinkClick r:id="rId18" action="ppaction://hlinkfile"/>
              </a:rPr>
              <a:t>虚拟机</a:t>
            </a:r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Java Virtual Machine</a:t>
            </a:r>
            <a:r>
              <a:rPr lang="zh-CN" altLang="en-US" dirty="0" smtClean="0">
                <a:latin typeface="Arial" charset="0"/>
              </a:rPr>
              <a:t>，简称</a:t>
            </a:r>
            <a:r>
              <a:rPr lang="en-US" altLang="zh-CN" dirty="0" smtClean="0">
                <a:latin typeface="Arial" charset="0"/>
                <a:hlinkClick r:id="rId19" action="ppaction://hlinkfile"/>
              </a:rPr>
              <a:t>JVM</a:t>
            </a:r>
            <a:r>
              <a:rPr lang="zh-CN" altLang="en-US" dirty="0" smtClean="0">
                <a:latin typeface="Arial" charset="0"/>
              </a:rPr>
              <a:t>）和</a:t>
            </a:r>
            <a:r>
              <a:rPr lang="en-US" altLang="zh-CN" dirty="0" smtClean="0">
                <a:latin typeface="Arial" charset="0"/>
              </a:rPr>
              <a:t>Java </a:t>
            </a:r>
            <a:r>
              <a:rPr lang="zh-CN" altLang="en-US" dirty="0" smtClean="0">
                <a:latin typeface="Arial" charset="0"/>
              </a:rPr>
              <a:t>应用编程接口（</a:t>
            </a:r>
            <a:r>
              <a:rPr lang="en-US" altLang="zh-CN" dirty="0" smtClean="0">
                <a:latin typeface="Arial" charset="0"/>
              </a:rPr>
              <a:t>Application Programming Interface</a:t>
            </a:r>
            <a:r>
              <a:rPr lang="zh-CN" altLang="en-US" dirty="0" smtClean="0">
                <a:latin typeface="Arial" charset="0"/>
              </a:rPr>
              <a:t>，简称</a:t>
            </a:r>
            <a:r>
              <a:rPr lang="en-US" altLang="zh-CN" dirty="0" smtClean="0">
                <a:latin typeface="Arial" charset="0"/>
                <a:hlinkClick r:id="rId20" action="ppaction://hlinkfile"/>
              </a:rPr>
              <a:t>API</a:t>
            </a:r>
            <a:r>
              <a:rPr lang="zh-CN" altLang="en-US" dirty="0" smtClean="0">
                <a:latin typeface="Arial" charset="0"/>
              </a:rPr>
              <a:t>）构成。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</a:t>
            </a:r>
            <a:r>
              <a:rPr lang="zh-CN" altLang="en-US" dirty="0" smtClean="0">
                <a:latin typeface="Arial" charset="0"/>
                <a:hlinkClick r:id="rId21" action="ppaction://hlinkfile"/>
              </a:rPr>
              <a:t>编程</a:t>
            </a:r>
            <a:r>
              <a:rPr lang="zh-CN" altLang="en-US" dirty="0" smtClean="0">
                <a:latin typeface="Arial" charset="0"/>
              </a:rPr>
              <a:t>接口为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应用提供了一个独立于</a:t>
            </a:r>
            <a:r>
              <a:rPr lang="zh-CN" altLang="en-US" dirty="0" smtClean="0">
                <a:latin typeface="Arial" charset="0"/>
                <a:hlinkClick r:id="rId22" action="ppaction://hlinkfile"/>
              </a:rPr>
              <a:t>操作系统</a:t>
            </a:r>
            <a:r>
              <a:rPr lang="zh-CN" altLang="en-US" dirty="0" smtClean="0">
                <a:latin typeface="Arial" charset="0"/>
              </a:rPr>
              <a:t>的标准接口，可分为基本部分和扩展部分。在</a:t>
            </a:r>
            <a:r>
              <a:rPr lang="zh-CN" altLang="en-US" dirty="0" smtClean="0">
                <a:latin typeface="Arial" charset="0"/>
                <a:hlinkClick r:id="rId23" action="ppaction://hlinkfile"/>
              </a:rPr>
              <a:t>硬件</a:t>
            </a:r>
            <a:r>
              <a:rPr lang="zh-CN" altLang="en-US" dirty="0" smtClean="0">
                <a:latin typeface="Arial" charset="0"/>
              </a:rPr>
              <a:t>或操作系统平台上安装一个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平台之后，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应用程序就可运行。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平台已经嵌入了几乎所有的操作系统。这样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程序可以只编译一次，就可以在各种系统中运行。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应用编程接口已经从</a:t>
            </a:r>
            <a:r>
              <a:rPr lang="en-US" altLang="zh-CN" dirty="0" smtClean="0">
                <a:latin typeface="Arial" charset="0"/>
              </a:rPr>
              <a:t>1.1x</a:t>
            </a:r>
            <a:r>
              <a:rPr lang="zh-CN" altLang="en-US" dirty="0" smtClean="0">
                <a:latin typeface="Arial" charset="0"/>
              </a:rPr>
              <a:t>版发展到</a:t>
            </a:r>
            <a:r>
              <a:rPr lang="en-US" altLang="zh-CN" dirty="0" smtClean="0">
                <a:latin typeface="Arial" charset="0"/>
              </a:rPr>
              <a:t>1.2</a:t>
            </a:r>
            <a:r>
              <a:rPr lang="zh-CN" altLang="en-US" dirty="0" smtClean="0">
                <a:latin typeface="Arial" charset="0"/>
              </a:rPr>
              <a:t>版。常用的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平台基于</a:t>
            </a:r>
            <a:r>
              <a:rPr lang="en-US" altLang="zh-CN" dirty="0" smtClean="0">
                <a:latin typeface="Arial" charset="0"/>
              </a:rPr>
              <a:t>Java1.4</a:t>
            </a:r>
            <a:r>
              <a:rPr lang="zh-CN" altLang="en-US" dirty="0" smtClean="0">
                <a:latin typeface="Arial" charset="0"/>
              </a:rPr>
              <a:t>，最近版本为</a:t>
            </a:r>
            <a:r>
              <a:rPr lang="en-US" altLang="zh-CN" dirty="0" smtClean="0">
                <a:latin typeface="Arial" charset="0"/>
              </a:rPr>
              <a:t>Java1.8</a:t>
            </a:r>
            <a:r>
              <a:rPr lang="zh-CN" altLang="en-US" dirty="0" smtClean="0">
                <a:latin typeface="Arial" charset="0"/>
              </a:rPr>
              <a:t>。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9C05602-3A07-4367-9FA9-4ACE71C867F7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6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http://www.cnblogs.com/greatfish/p/5981841.html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分布式应用开发简单的说，是指将用户界面、控制台服务、数据库管理三个层次部署在不同的位置上。</a:t>
            </a: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Java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EJB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等可以实现分布式</a:t>
            </a: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http://blog.csdn.net/love_wting/article/details/39827301</a:t>
            </a:r>
            <a:endParaRPr lang="zh-CN" altLang="en-US" dirty="0" smtClean="0"/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动态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的动态性是其面向对象设计的扩展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它提供运行时刻的扩展性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即在后期才建立各模块间的互连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各个库可以自由地增加新的方法和实例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(instance)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变量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这意味着现有的应用程序可以增加功能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只须链接新类封装有所需的方法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是多重继承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(multiple inheritance)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若某个超类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(superclass)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改变了某个方法或变量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其子类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(subclass)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必须重新编译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则用接口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(interface)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来实现多级继承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使用起来比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的多重继承更灵活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语言的动态性使它能够胜任分布式系统环境下的应用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位于各地的类可以自由地升级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而不影响原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应用程序的运行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7CE8CE-4A2D-4C65-A833-D9B0C50D28B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16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6396F0C-8E09-40EB-9C16-FCA43138EFBC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5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6396F0C-8E09-40EB-9C16-FCA43138EFBC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6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EE01D9F-AABF-44BC-98F0-520C6E01E8CC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15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EE01D9F-AABF-44BC-98F0-520C6E01E8CC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25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" y="744538"/>
            <a:ext cx="6610350" cy="3719512"/>
          </a:xfrm>
        </p:spPr>
      </p:sp>
      <p:sp>
        <p:nvSpPr>
          <p:cNvPr id="2253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</a:rPr>
              <a:t>javaSE</a:t>
            </a:r>
            <a:r>
              <a:rPr lang="zh-CN" altLang="en-US" smtClean="0">
                <a:latin typeface="Arial" charset="0"/>
              </a:rPr>
              <a:t>：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基础知识</a:t>
            </a:r>
          </a:p>
          <a:p>
            <a:r>
              <a:rPr lang="en-US" altLang="zh-CN" smtClean="0">
                <a:latin typeface="Arial" charset="0"/>
              </a:rPr>
              <a:t>javaEE </a:t>
            </a:r>
            <a:r>
              <a:rPr lang="zh-CN" altLang="en-US" smtClean="0">
                <a:latin typeface="Arial" charset="0"/>
              </a:rPr>
              <a:t>：</a:t>
            </a:r>
            <a:r>
              <a:rPr lang="en-US" altLang="zh-CN" smtClean="0">
                <a:latin typeface="Arial" charset="0"/>
              </a:rPr>
              <a:t>web</a:t>
            </a:r>
            <a:r>
              <a:rPr lang="zh-CN" altLang="en-US" smtClean="0">
                <a:latin typeface="Arial" charset="0"/>
              </a:rPr>
              <a:t>应用开发</a:t>
            </a:r>
          </a:p>
          <a:p>
            <a:r>
              <a:rPr lang="en-US" altLang="zh-CN" smtClean="0">
                <a:latin typeface="Arial" charset="0"/>
              </a:rPr>
              <a:t>java ME </a:t>
            </a:r>
            <a:r>
              <a:rPr lang="zh-CN" altLang="en-US" smtClean="0">
                <a:latin typeface="Arial" charset="0"/>
              </a:rPr>
              <a:t>：做游戏开发的</a:t>
            </a:r>
          </a:p>
          <a:p>
            <a:r>
              <a:rPr lang="zh-CN" altLang="en-US" b="1" smtClean="0">
                <a:latin typeface="Arial" charset="0"/>
              </a:rPr>
              <a:t>体系</a:t>
            </a:r>
          </a:p>
          <a:p>
            <a:r>
              <a:rPr lang="en-US" altLang="zh-CN" smtClean="0">
                <a:latin typeface="Arial" charset="0"/>
              </a:rPr>
              <a:t>JAVA&amp;ECLIPSE(8</a:t>
            </a:r>
            <a:r>
              <a:rPr lang="zh-CN" altLang="en-US" smtClean="0">
                <a:latin typeface="Arial" charset="0"/>
              </a:rPr>
              <a:t>张</a:t>
            </a:r>
            <a:r>
              <a:rPr lang="en-US" altLang="zh-CN" smtClean="0">
                <a:latin typeface="Arial" charset="0"/>
              </a:rPr>
              <a:t>)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分为三个体系</a:t>
            </a:r>
            <a:r>
              <a:rPr lang="en-US" altLang="zh-CN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smtClean="0">
                <a:latin typeface="Arial" charset="0"/>
              </a:rPr>
              <a:t>(Java2 Platform Standard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平台标准版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smtClean="0">
                <a:latin typeface="Arial" charset="0"/>
              </a:rPr>
              <a:t>(Java 2 Platform,Enterprise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平台企业版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smtClean="0">
                <a:latin typeface="Arial" charset="0"/>
              </a:rPr>
              <a:t>(Java 2 Platform Micro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平台微型版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。</a:t>
            </a:r>
            <a:endParaRPr 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桌面应用开发</a:t>
            </a:r>
            <a:r>
              <a:rPr lang="en-US" altLang="zh-CN" smtClean="0">
                <a:latin typeface="Arial" charset="0"/>
              </a:rPr>
              <a:t>(Java</a:t>
            </a:r>
            <a:r>
              <a:rPr lang="zh-CN" altLang="en-US" smtClean="0">
                <a:latin typeface="Arial" charset="0"/>
              </a:rPr>
              <a:t>核心、基础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：</a:t>
            </a:r>
          </a:p>
          <a:p>
            <a:r>
              <a:rPr lang="en-US" altLang="zh-CN" smtClean="0">
                <a:latin typeface="Arial" charset="0"/>
              </a:rPr>
              <a:t>JavaSE(Java Standard Edition)</a:t>
            </a:r>
          </a:p>
          <a:p>
            <a:r>
              <a:rPr lang="zh-CN" altLang="en-US" smtClean="0">
                <a:latin typeface="Arial" charset="0"/>
              </a:rPr>
              <a:t>企业级应用开发：</a:t>
            </a:r>
          </a:p>
          <a:p>
            <a:r>
              <a:rPr lang="zh-CN" altLang="en-US" smtClean="0">
                <a:latin typeface="Arial" charset="0"/>
              </a:rPr>
              <a:t>手机等移动产品开发：</a:t>
            </a:r>
          </a:p>
          <a:p>
            <a:endParaRPr lang="zh-CN" altLang="en-US" smtClean="0">
              <a:latin typeface="Arial" charset="0"/>
            </a:endParaRPr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B349D99-FF51-4E16-8441-3ECA18B8F388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0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71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4400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  <a:cs typeface="+mj-cs"/>
                <a:sym typeface="Arial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 defTabSz="0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zh-CN" altLang="en-US" sz="24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  <a:sym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3C4AA-8BF6-48E8-BE93-3F9322854056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188640"/>
            <a:ext cx="14732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17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60749"/>
            <a:ext cx="10972800" cy="4965415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zh-CN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1pPr>
            <a:lvl2pPr>
              <a:lnSpc>
                <a:spcPct val="150000"/>
              </a:lnSpc>
              <a:defRPr lang="zh-CN" altLang="en-US" sz="20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2pPr>
            <a:lvl3pPr>
              <a:lnSpc>
                <a:spcPct val="150000"/>
              </a:lnSpc>
              <a:defRPr lang="zh-CN" altLang="en-US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3pPr>
            <a:lvl4pPr>
              <a:lnSpc>
                <a:spcPct val="150000"/>
              </a:lnSpc>
              <a:defRPr lang="zh-CN" altLang="en-US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4pPr>
            <a:lvl5pPr>
              <a:lnSpc>
                <a:spcPct val="150000"/>
              </a:lnSpc>
              <a:defRPr lang="zh-CN" altLang="en-US"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696400" y="62637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9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88740"/>
            <a:ext cx="5384800" cy="5037423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2400" smtClean="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defRPr lang="zh-CN" altLang="en-US" smtClean="0"/>
            </a:lvl2pPr>
            <a:lvl3pPr>
              <a:lnSpc>
                <a:spcPct val="150000"/>
              </a:lnSpc>
              <a:defRPr lang="zh-CN" altLang="en-US" smtClean="0"/>
            </a:lvl3pPr>
            <a:lvl4pPr>
              <a:lnSpc>
                <a:spcPct val="150000"/>
              </a:lnSpc>
              <a:defRPr lang="zh-CN" altLang="en-US" smtClean="0"/>
            </a:lvl4pPr>
            <a:lvl5pPr>
              <a:lnSpc>
                <a:spcPct val="150000"/>
              </a:lnSpc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088740"/>
            <a:ext cx="5384800" cy="5037423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50000"/>
              </a:lnSpc>
              <a:defRPr lang="zh-CN" altLang="en-US" sz="2400" smtClean="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defRPr lang="zh-CN" altLang="en-US" smtClean="0"/>
            </a:lvl2pPr>
            <a:lvl3pPr>
              <a:lnSpc>
                <a:spcPct val="150000"/>
              </a:lnSpc>
              <a:defRPr lang="zh-CN" altLang="en-US" smtClean="0"/>
            </a:lvl3pPr>
            <a:lvl4pPr>
              <a:lnSpc>
                <a:spcPct val="150000"/>
              </a:lnSpc>
              <a:defRPr lang="zh-CN" altLang="en-US" smtClean="0"/>
            </a:lvl4pPr>
            <a:lvl5pPr>
              <a:lnSpc>
                <a:spcPct val="150000"/>
              </a:lnSpc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46639-648A-4A6E-B5CB-58A88354441E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696400" y="62637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8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AAA1F-0299-4436-B530-51F9169ABF49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9696400" y="626375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01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2054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8831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7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ftp://ftp.edu2act.org/Java/software/tool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第一</a:t>
            </a:r>
            <a:r>
              <a:rPr lang="zh-CN" altLang="en-US" b="1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章 </a:t>
            </a:r>
            <a:r>
              <a:rPr lang="zh-CN" altLang="en-US" b="1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b="1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Java</a:t>
            </a:r>
            <a:r>
              <a:rPr lang="zh-CN" altLang="en-US" b="1" dirty="0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概述 </a:t>
            </a:r>
            <a:endParaRPr lang="zh-CN" altLang="en-US" sz="4800" dirty="0">
              <a:ea typeface="宋体" pitchFamily="2" charset="-122"/>
            </a:endParaRPr>
          </a:p>
        </p:txBody>
      </p:sp>
      <p:sp>
        <p:nvSpPr>
          <p:cNvPr id="4100" name="副标题 2"/>
          <p:cNvSpPr>
            <a:spLocks noGrp="1" noChangeArrowheads="1"/>
          </p:cNvSpPr>
          <p:nvPr>
            <p:ph type="subTitle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ransition spd="slow" advTm="1275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 err="1"/>
              <a:t>JavaSE</a:t>
            </a:r>
            <a:r>
              <a:rPr lang="zh-CN" altLang="en-US" dirty="0"/>
              <a:t>：为台式机和工作站提供一个开发和运行的平台，是</a:t>
            </a:r>
            <a:r>
              <a:rPr lang="zh-CN" altLang="en-US" dirty="0">
                <a:solidFill>
                  <a:srgbClr val="FF0000"/>
                </a:solidFill>
              </a:rPr>
              <a:t>桌面开发和低端商务应用</a:t>
            </a:r>
            <a:r>
              <a:rPr lang="zh-CN" altLang="en-US" dirty="0"/>
              <a:t>的解决方案。</a:t>
            </a:r>
            <a:endParaRPr lang="en-US" altLang="zh-CN" dirty="0"/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945" y="2773030"/>
            <a:ext cx="4974109" cy="350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 err="1"/>
              <a:t>JavaEE</a:t>
            </a:r>
            <a:r>
              <a:rPr lang="en-US" altLang="zh-CN" dirty="0"/>
              <a:t>(</a:t>
            </a:r>
            <a:r>
              <a:rPr lang="en-US" altLang="zh-CN" dirty="0">
                <a:ea typeface="宋体" pitchFamily="2" charset="-122"/>
              </a:rPr>
              <a:t>Java Platform Enterprise Edition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lang="en-US" dirty="0" err="1">
                <a:solidFill>
                  <a:srgbClr val="FF0000"/>
                </a:solidFill>
              </a:rPr>
              <a:t>大型网站</a:t>
            </a:r>
            <a:r>
              <a:rPr lang="zh-CN" altLang="en-US" dirty="0"/>
              <a:t>：阿里巴巴、淘宝等。</a:t>
            </a:r>
            <a:endParaRPr lang="en-US" dirty="0"/>
          </a:p>
          <a:p>
            <a:pPr lvl="1" eaLnBrk="1" hangingPunct="1">
              <a:spcBef>
                <a:spcPct val="0"/>
              </a:spcBef>
            </a:pPr>
            <a:r>
              <a:rPr lang="en-US" dirty="0" err="1">
                <a:solidFill>
                  <a:srgbClr val="FF0000"/>
                </a:solidFill>
              </a:rPr>
              <a:t>大型企业级应用</a:t>
            </a:r>
            <a:r>
              <a:rPr lang="zh-CN" altLang="en-US" dirty="0"/>
              <a:t>：移动、联通、银行等。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6" y="2960948"/>
            <a:ext cx="5298548" cy="364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zh-CN" sz="2400" dirty="0" err="1"/>
              <a:t>JavaME</a:t>
            </a:r>
            <a:r>
              <a:rPr lang="zh-CN" altLang="zh-CN" sz="2400" dirty="0">
                <a:sym typeface="Arial" pitchFamily="34" charset="0"/>
              </a:rPr>
              <a:t>(</a:t>
            </a:r>
            <a:r>
              <a:rPr lang="en-US" altLang="zh-CN" sz="2400" dirty="0">
                <a:sym typeface="Arial" pitchFamily="34" charset="0"/>
              </a:rPr>
              <a:t>Java Micro Edition</a:t>
            </a:r>
            <a:r>
              <a:rPr lang="zh-CN" altLang="zh-CN" sz="2400" dirty="0">
                <a:sym typeface="Arial" pitchFamily="34" charset="0"/>
              </a:rPr>
              <a:t>)</a:t>
            </a:r>
            <a:r>
              <a:rPr lang="zh-CN" altLang="en-US" sz="2400" dirty="0"/>
              <a:t>：是为机顶盒、移动电话和</a:t>
            </a:r>
            <a:r>
              <a:rPr lang="en-US" altLang="zh-CN" sz="2400" dirty="0"/>
              <a:t>PDA</a:t>
            </a:r>
            <a:r>
              <a:rPr lang="zh-CN" altLang="en-US" sz="2400" dirty="0"/>
              <a:t>之类嵌入式消费电子设备提供的</a:t>
            </a:r>
            <a:r>
              <a:rPr lang="en-US" altLang="zh-CN" sz="2400" dirty="0"/>
              <a:t>Java</a:t>
            </a:r>
            <a:r>
              <a:rPr lang="zh-CN" altLang="en-US" sz="2400" dirty="0"/>
              <a:t>语言平台</a:t>
            </a:r>
            <a:r>
              <a:rPr lang="en-US" altLang="zh-CN" sz="2400" dirty="0"/>
              <a:t>,</a:t>
            </a:r>
            <a:r>
              <a:rPr lang="zh-CN" altLang="en-US" sz="2400" dirty="0"/>
              <a:t>包括虚拟机和一系列标准化的</a:t>
            </a:r>
            <a:r>
              <a:rPr lang="en-US" altLang="zh-CN" sz="2400" dirty="0"/>
              <a:t>Java API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例如：俄罗斯方块、超级泡泡龙、超级玛丽奥等手机游戏。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3" y="3501008"/>
            <a:ext cx="2819949" cy="29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325" y="3501008"/>
            <a:ext cx="2673350" cy="299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zh-CN" sz="2400" dirty="0"/>
              <a:t>Android</a:t>
            </a:r>
            <a:r>
              <a:rPr lang="zh-CN" altLang="en-US" sz="2400" dirty="0"/>
              <a:t>开发：</a:t>
            </a:r>
            <a:r>
              <a:rPr lang="en-US" altLang="zh-CN" sz="2400" dirty="0"/>
              <a:t>Android</a:t>
            </a:r>
            <a:r>
              <a:rPr lang="zh-CN" altLang="en-US" sz="2400" dirty="0"/>
              <a:t>是一种基于</a:t>
            </a:r>
            <a:r>
              <a:rPr lang="en-US" altLang="zh-CN" sz="2400" dirty="0"/>
              <a:t>Linux</a:t>
            </a:r>
            <a:r>
              <a:rPr lang="zh-CN" altLang="en-US" sz="2400" dirty="0"/>
              <a:t>的自由及开放源代码的操作系统，主要使用于移动设备，如智能手机和平板电脑，由</a:t>
            </a:r>
            <a:r>
              <a:rPr lang="en-US" altLang="zh-CN" sz="2400" dirty="0"/>
              <a:t>Google</a:t>
            </a:r>
            <a:r>
              <a:rPr lang="zh-CN" altLang="en-US" sz="2400" dirty="0"/>
              <a:t>公司和开放手机联盟领导及开发。</a:t>
            </a:r>
            <a:endParaRPr lang="en-US" altLang="zh-CN" sz="2400" dirty="0"/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例如：微信、水果忍者、愤怒的小鸟等手机游戏。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48" y="3681028"/>
            <a:ext cx="254093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695497"/>
            <a:ext cx="2989607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42" y="3695497"/>
            <a:ext cx="2495625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3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/>
              <a:t>Java</a:t>
            </a:r>
            <a:r>
              <a:rPr lang="zh-CN" altLang="en-US" dirty="0"/>
              <a:t>的工作原理</a:t>
            </a:r>
            <a:br>
              <a:rPr lang="zh-CN" altLang="en-US" dirty="0"/>
            </a:br>
            <a:r>
              <a:rPr lang="zh-CN" altLang="en-US" dirty="0"/>
              <a:t>　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48" y="1583888"/>
            <a:ext cx="784701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dirty="0"/>
              <a:t>环境搭建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环境中的几个概念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JDK</a:t>
            </a:r>
            <a:r>
              <a:rPr lang="zh-CN" altLang="en-US" dirty="0"/>
              <a:t>的版本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JDK</a:t>
            </a:r>
            <a:r>
              <a:rPr lang="zh-CN" altLang="en-US" dirty="0"/>
              <a:t>下载和安装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JDK</a:t>
            </a:r>
            <a:r>
              <a:rPr lang="zh-CN" altLang="en-US" dirty="0"/>
              <a:t>目录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环境中的几个概念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JVM</a:t>
            </a:r>
            <a:r>
              <a:rPr lang="zh-CN" altLang="en-US" dirty="0"/>
              <a:t>（</a:t>
            </a:r>
            <a:r>
              <a:rPr lang="en-US" altLang="zh-CN" dirty="0"/>
              <a:t>Java Virtual Machine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虚拟机</a:t>
            </a:r>
            <a:endParaRPr lang="en-US" dirty="0"/>
          </a:p>
          <a:p>
            <a:r>
              <a:rPr lang="en-US" altLang="zh-CN" dirty="0"/>
              <a:t>JRE</a:t>
            </a:r>
            <a:r>
              <a:rPr lang="zh-CN" altLang="en-US" dirty="0"/>
              <a:t>（</a:t>
            </a:r>
            <a:r>
              <a:rPr lang="en-US" altLang="zh-CN" dirty="0"/>
              <a:t>Java Runtime Environment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运行时环境</a:t>
            </a:r>
            <a:endParaRPr lang="en-US" dirty="0"/>
          </a:p>
          <a:p>
            <a:r>
              <a:rPr lang="en-US" altLang="zh-CN" dirty="0"/>
              <a:t>JDK</a:t>
            </a:r>
            <a:r>
              <a:rPr lang="zh-CN" altLang="en-US" dirty="0"/>
              <a:t>（</a:t>
            </a:r>
            <a:r>
              <a:rPr lang="en-US" altLang="zh-CN" dirty="0"/>
              <a:t>Java Development Kit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开发工具包（</a:t>
            </a:r>
            <a:r>
              <a:rPr lang="en-US" altLang="zh-CN" dirty="0"/>
              <a:t>Java</a:t>
            </a:r>
            <a:r>
              <a:rPr lang="zh-CN" altLang="en-US" dirty="0"/>
              <a:t>开发环境）</a:t>
            </a:r>
            <a:endParaRPr lang="en-US" dirty="0"/>
          </a:p>
          <a:p>
            <a:pPr lvl="1"/>
            <a:r>
              <a:rPr lang="en-US" altLang="zh-CN" dirty="0"/>
              <a:t>JDK = JRE + </a:t>
            </a:r>
            <a:r>
              <a:rPr lang="en-US" altLang="zh-CN" dirty="0" err="1"/>
              <a:t>Tools&amp;Java</a:t>
            </a:r>
            <a:r>
              <a:rPr lang="en-US" altLang="zh-CN" dirty="0"/>
              <a:t> APIs</a:t>
            </a:r>
          </a:p>
          <a:p>
            <a:pPr lvl="1">
              <a:lnSpc>
                <a:spcPct val="120000"/>
              </a:lnSpc>
            </a:pPr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535863" y="3068960"/>
            <a:ext cx="2881312" cy="3214688"/>
            <a:chOff x="0" y="0"/>
            <a:chExt cx="2881312" cy="3214688"/>
          </a:xfrm>
        </p:grpSpPr>
        <p:sp>
          <p:nvSpPr>
            <p:cNvPr id="615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881312" cy="3214688"/>
            </a:xfrm>
            <a:prstGeom prst="rect">
              <a:avLst/>
            </a:prstGeom>
            <a:solidFill>
              <a:srgbClr val="FF5D0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hlink"/>
                </a:solidFill>
                <a:latin typeface="Courier"/>
              </a:endParaRPr>
            </a:p>
          </p:txBody>
        </p:sp>
        <p:sp>
          <p:nvSpPr>
            <p:cNvPr id="6151" name="Rectangle 5"/>
            <p:cNvSpPr>
              <a:spLocks noChangeArrowheads="1"/>
            </p:cNvSpPr>
            <p:nvPr/>
          </p:nvSpPr>
          <p:spPr bwMode="auto">
            <a:xfrm>
              <a:off x="720725" y="793750"/>
              <a:ext cx="2089150" cy="2420938"/>
            </a:xfrm>
            <a:prstGeom prst="rect">
              <a:avLst/>
            </a:prstGeom>
            <a:solidFill>
              <a:srgbClr val="FFC2A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1368425" y="1630363"/>
              <a:ext cx="1439862" cy="15843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" name="Text Box 7"/>
            <p:cNvSpPr txBox="1">
              <a:spLocks noChangeArrowheads="1"/>
            </p:cNvSpPr>
            <p:nvPr/>
          </p:nvSpPr>
          <p:spPr bwMode="auto">
            <a:xfrm>
              <a:off x="144462" y="146050"/>
              <a:ext cx="8002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JDK </a:t>
              </a:r>
              <a:endParaRPr lang="zh-CN" altLang="en-US">
                <a:solidFill>
                  <a:schemeClr val="tx1"/>
                </a:solidFill>
                <a:latin typeface="Courier"/>
              </a:endParaRPr>
            </a:p>
          </p:txBody>
        </p:sp>
        <p:sp>
          <p:nvSpPr>
            <p:cNvPr id="6154" name="Text Box 8"/>
            <p:cNvSpPr txBox="1">
              <a:spLocks noChangeArrowheads="1"/>
            </p:cNvSpPr>
            <p:nvPr/>
          </p:nvSpPr>
          <p:spPr bwMode="auto">
            <a:xfrm>
              <a:off x="865187" y="865188"/>
              <a:ext cx="6463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JRE</a:t>
              </a:r>
            </a:p>
          </p:txBody>
        </p:sp>
        <p:sp>
          <p:nvSpPr>
            <p:cNvPr id="6155" name="Text Box 9"/>
            <p:cNvSpPr txBox="1">
              <a:spLocks noChangeArrowheads="1"/>
            </p:cNvSpPr>
            <p:nvPr/>
          </p:nvSpPr>
          <p:spPr bwMode="auto">
            <a:xfrm>
              <a:off x="1512887" y="1801813"/>
              <a:ext cx="6463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JVM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Java</a:t>
            </a:r>
            <a:r>
              <a:rPr lang="zh-CN" altLang="en-US" dirty="0" smtClean="0"/>
              <a:t>环境中的几个概念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http://docs.oracle.com/javase/8/docs/index.html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72816"/>
            <a:ext cx="7740860" cy="51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JDK</a:t>
            </a:r>
            <a:r>
              <a:rPr lang="zh-CN" altLang="en-US"/>
              <a:t>的版本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推出至今，</a:t>
            </a:r>
            <a:r>
              <a:rPr lang="en-US" altLang="zh-CN" dirty="0"/>
              <a:t>JDK</a:t>
            </a:r>
            <a:r>
              <a:rPr lang="zh-CN" altLang="en-US" dirty="0"/>
              <a:t>的版本共经历了如下几次大的版本更新</a:t>
            </a:r>
            <a:endParaRPr lang="en-US" dirty="0"/>
          </a:p>
          <a:p>
            <a:pPr lvl="1"/>
            <a:r>
              <a:rPr lang="en-US" altLang="zh-CN" dirty="0"/>
              <a:t>JDK1.0~1.1:</a:t>
            </a:r>
            <a:endParaRPr lang="zh-CN" altLang="en-US" dirty="0"/>
          </a:p>
          <a:p>
            <a:pPr lvl="1"/>
            <a:r>
              <a:rPr lang="en-US" altLang="zh-CN" dirty="0"/>
              <a:t>JDK1.2~1.4</a:t>
            </a:r>
            <a:r>
              <a:rPr lang="zh-CN" altLang="en-US" dirty="0"/>
              <a:t>：产品名为</a:t>
            </a:r>
            <a:r>
              <a:rPr lang="en-US" altLang="zh-CN" dirty="0"/>
              <a:t>Java2</a:t>
            </a:r>
            <a:endParaRPr lang="zh-CN" altLang="en-US" dirty="0"/>
          </a:p>
          <a:p>
            <a:pPr lvl="1"/>
            <a:r>
              <a:rPr lang="en-US" altLang="zh-CN" dirty="0"/>
              <a:t>JDK1.5</a:t>
            </a:r>
            <a:r>
              <a:rPr lang="zh-CN" altLang="en-US" dirty="0"/>
              <a:t>：（更名为</a:t>
            </a:r>
            <a:r>
              <a:rPr lang="en-US" altLang="zh-CN" dirty="0"/>
              <a:t>JDK5.0</a:t>
            </a:r>
            <a:r>
              <a:rPr lang="zh-CN" altLang="en-US" dirty="0"/>
              <a:t>）、</a:t>
            </a:r>
            <a:r>
              <a:rPr lang="en-US" altLang="zh-CN" dirty="0"/>
              <a:t>Tiger</a:t>
            </a:r>
            <a:r>
              <a:rPr lang="zh-CN" altLang="en-US" dirty="0"/>
              <a:t>，老虎</a:t>
            </a:r>
          </a:p>
          <a:p>
            <a:pPr lvl="1"/>
            <a:r>
              <a:rPr lang="en-US" altLang="zh-CN" dirty="0"/>
              <a:t>JDK1.6</a:t>
            </a:r>
            <a:r>
              <a:rPr lang="zh-CN" altLang="en-US" dirty="0"/>
              <a:t>：（</a:t>
            </a:r>
            <a:r>
              <a:rPr lang="en-US" altLang="zh-CN" dirty="0"/>
              <a:t>JDK6.0</a:t>
            </a:r>
            <a:r>
              <a:rPr lang="zh-CN" altLang="en-US" dirty="0"/>
              <a:t>）、</a:t>
            </a:r>
            <a:r>
              <a:rPr lang="en-US" altLang="zh-CN" dirty="0"/>
              <a:t>Mustang</a:t>
            </a:r>
            <a:r>
              <a:rPr lang="zh-CN" altLang="en-US" dirty="0"/>
              <a:t>，野马</a:t>
            </a:r>
          </a:p>
          <a:p>
            <a:pPr lvl="1"/>
            <a:r>
              <a:rPr lang="en-US" altLang="zh-CN" dirty="0"/>
              <a:t>JDK1.7</a:t>
            </a:r>
            <a:r>
              <a:rPr lang="zh-CN" altLang="en-US" dirty="0"/>
              <a:t>：（</a:t>
            </a:r>
            <a:r>
              <a:rPr lang="en-US" altLang="zh-CN" dirty="0"/>
              <a:t>JDK7.0</a:t>
            </a:r>
            <a:r>
              <a:rPr lang="zh-CN" altLang="en-US" dirty="0"/>
              <a:t>）、</a:t>
            </a:r>
            <a:r>
              <a:rPr lang="en-US" altLang="zh-CN" dirty="0"/>
              <a:t>Dolphin</a:t>
            </a:r>
            <a:r>
              <a:rPr lang="zh-CN" altLang="en-US" dirty="0"/>
              <a:t>，海豚</a:t>
            </a:r>
            <a:endParaRPr lang="en-US" altLang="zh-CN" dirty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JDK1.8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JDK8.0</a:t>
            </a:r>
            <a:r>
              <a:rPr lang="zh-CN" altLang="en-US" dirty="0">
                <a:solidFill>
                  <a:srgbClr val="FF0000"/>
                </a:solidFill>
              </a:rPr>
              <a:t>）、</a:t>
            </a:r>
            <a:r>
              <a:rPr lang="en-US" altLang="zh-CN" dirty="0" smtClean="0">
                <a:solidFill>
                  <a:srgbClr val="FF0000"/>
                </a:solidFill>
              </a:rPr>
              <a:t>Elephant</a:t>
            </a:r>
            <a:r>
              <a:rPr lang="zh-CN" altLang="en-US" dirty="0" smtClean="0">
                <a:solidFill>
                  <a:srgbClr val="FF0000"/>
                </a:solidFill>
              </a:rPr>
              <a:t>，大象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JDK</a:t>
            </a:r>
            <a:r>
              <a:rPr lang="zh-CN" altLang="en-US"/>
              <a:t>下载和安装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JDK</a:t>
            </a:r>
            <a:r>
              <a:rPr lang="zh-CN" altLang="en-US" dirty="0"/>
              <a:t>官方网址：</a:t>
            </a:r>
            <a:r>
              <a:rPr lang="en-US" altLang="zh-CN" dirty="0">
                <a:hlinkClick r:id="rId3"/>
              </a:rPr>
              <a:t>http://www.oracle.com/technetwork/java/javase/downloads/index.html</a:t>
            </a:r>
            <a:endParaRPr lang="en-US" altLang="zh-CN" dirty="0">
              <a:hlinkClick r:id="rId4"/>
            </a:endParaRPr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2348880"/>
            <a:ext cx="7979169" cy="4357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讲授思路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xfrm>
            <a:off x="4151784" y="1160749"/>
            <a:ext cx="5292588" cy="54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语言的历史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的平台及主要应用方向</a:t>
            </a:r>
          </a:p>
          <a:p>
            <a:pPr>
              <a:spcBef>
                <a:spcPct val="0"/>
              </a:spcBef>
            </a:pPr>
            <a:r>
              <a:rPr lang="zh-CN" altLang="en-US" dirty="0"/>
              <a:t>Java的工作原理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zh-CN" altLang="en-US" dirty="0"/>
              <a:t>开发环境搭建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程序的基本结构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Eclipse</a:t>
            </a:r>
            <a:r>
              <a:rPr lang="zh-CN" altLang="en-US" dirty="0"/>
              <a:t>的安装及使用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 smtClean="0"/>
              <a:t>注释</a:t>
            </a:r>
            <a:endParaRPr lang="zh-CN" altLang="en-US" dirty="0">
              <a:ea typeface="宋体" pitchFamily="2" charset="-122"/>
            </a:endParaRP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</p:spTree>
  </p:cSld>
  <p:clrMapOvr>
    <a:masterClrMapping/>
  </p:clrMapOvr>
  <p:transition spd="slow" advTm="2347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/>
              <a:t>JDK</a:t>
            </a:r>
            <a:r>
              <a:rPr lang="zh-CN" altLang="en-US" dirty="0" smtClean="0"/>
              <a:t>下载</a:t>
            </a:r>
            <a:r>
              <a:rPr lang="zh-CN" altLang="en-US" dirty="0"/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556792"/>
            <a:ext cx="11208094" cy="3636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/>
              <a:t>JDK</a:t>
            </a:r>
            <a:r>
              <a:rPr lang="zh-CN" altLang="en-US" dirty="0" smtClean="0"/>
              <a:t>下载</a:t>
            </a:r>
            <a:r>
              <a:rPr lang="zh-CN" altLang="en-US" dirty="0"/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9001000" cy="503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 smtClean="0"/>
              <a:t>JDK</a:t>
            </a:r>
            <a:r>
              <a:rPr lang="zh-CN" altLang="en-US" dirty="0" smtClean="0"/>
              <a:t>安装</a:t>
            </a:r>
            <a:r>
              <a:rPr lang="zh-CN" altLang="en-US" dirty="0"/>
              <a:t>　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个环境变量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JAVA_HOME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安装目录（如：</a:t>
            </a:r>
            <a:r>
              <a:rPr lang="en-US" altLang="zh-CN" dirty="0"/>
              <a:t>D:\Program Files\Java\jdk1.8.0_74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path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安装目录下的</a:t>
            </a:r>
            <a:r>
              <a:rPr lang="en-US" altLang="zh-CN" dirty="0" smtClean="0"/>
              <a:t>bin</a:t>
            </a:r>
            <a:r>
              <a:rPr lang="zh-CN" altLang="en-US" dirty="0" smtClean="0"/>
              <a:t>目录（如：</a:t>
            </a:r>
            <a:r>
              <a:rPr lang="en-US" altLang="zh-CN" dirty="0"/>
              <a:t>%JAVA_HOME%\bin;%PATH</a:t>
            </a:r>
            <a:r>
              <a:rPr lang="en-US" altLang="zh-CN" dirty="0" smtClean="0"/>
              <a:t>%\</a:t>
            </a:r>
            <a:r>
              <a:rPr lang="en-US" altLang="zh-CN" dirty="0" err="1" smtClean="0"/>
              <a:t>jre</a:t>
            </a:r>
            <a:r>
              <a:rPr lang="en-US" altLang="zh-CN" dirty="0" smtClean="0"/>
              <a:t>\bin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CLASSPATH</a:t>
            </a:r>
            <a:r>
              <a:rPr lang="zh-CN" altLang="en-US" dirty="0" smtClean="0"/>
              <a:t>：类文件或依赖的类或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包所在目录（如：</a:t>
            </a:r>
            <a:r>
              <a:rPr lang="en-US" altLang="zh-CN" dirty="0" smtClean="0"/>
              <a:t>.;%</a:t>
            </a:r>
            <a:r>
              <a:rPr lang="en-US" altLang="zh-CN" dirty="0"/>
              <a:t>JAVA_HOME%\lib;%JAVA_HOME%\lib</a:t>
            </a:r>
            <a:r>
              <a:rPr lang="en-US" altLang="zh-CN" dirty="0" smtClean="0"/>
              <a:t>\*.</a:t>
            </a:r>
            <a:r>
              <a:rPr lang="en-US" altLang="zh-CN" dirty="0"/>
              <a:t>jar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8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 smtClean="0"/>
              <a:t>JDK</a:t>
            </a:r>
            <a:r>
              <a:rPr lang="zh-CN" altLang="en-US" dirty="0" smtClean="0"/>
              <a:t>安装后测试</a:t>
            </a:r>
            <a:r>
              <a:rPr lang="zh-CN" altLang="en-US" dirty="0"/>
              <a:t>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Java</a:t>
            </a:r>
            <a:r>
              <a:rPr lang="zh-CN" altLang="en-US" dirty="0"/>
              <a:t>环境是否配置完成：</a:t>
            </a:r>
            <a:r>
              <a:rPr lang="en-US" altLang="zh-CN" dirty="0" smtClean="0"/>
              <a:t>java -version</a:t>
            </a:r>
            <a:endParaRPr lang="en-US" altLang="zh-CN" dirty="0"/>
          </a:p>
          <a:p>
            <a:r>
              <a:rPr lang="zh-CN" altLang="en-US" dirty="0"/>
              <a:t>测试</a:t>
            </a:r>
            <a:r>
              <a:rPr lang="en-US" altLang="zh-CN" dirty="0"/>
              <a:t>JDK</a:t>
            </a:r>
            <a:r>
              <a:rPr lang="zh-CN" altLang="en-US" dirty="0"/>
              <a:t>安装：运行</a:t>
            </a:r>
            <a:r>
              <a:rPr lang="en-US" altLang="zh-CN" dirty="0" err="1"/>
              <a:t>javac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工具（命令）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7413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193867"/>
              </p:ext>
            </p:extLst>
          </p:nvPr>
        </p:nvGraphicFramePr>
        <p:xfrm>
          <a:off x="609600" y="2505108"/>
          <a:ext cx="4824413" cy="38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r:id="rId3" imgW="6373115" imgH="4172532" progId="PBrush">
                  <p:embed/>
                </p:oleObj>
              </mc:Choice>
              <mc:Fallback>
                <p:oleObj r:id="rId3" imgW="6373115" imgH="4172532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05108"/>
                        <a:ext cx="4824413" cy="3887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48" y="2503520"/>
            <a:ext cx="5113338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JDK</a:t>
            </a:r>
            <a:r>
              <a:rPr lang="zh-CN" altLang="en-US"/>
              <a:t>目录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JDK</a:t>
            </a:r>
            <a:r>
              <a:rPr lang="zh-CN" altLang="en-US" dirty="0"/>
              <a:t>目录：</a:t>
            </a:r>
            <a:endParaRPr lang="en-US" dirty="0"/>
          </a:p>
          <a:p>
            <a:pPr lvl="1"/>
            <a:r>
              <a:rPr lang="en-US" altLang="zh-CN" dirty="0"/>
              <a:t>bin: JDK</a:t>
            </a:r>
            <a:r>
              <a:rPr lang="zh-CN" altLang="en-US" dirty="0"/>
              <a:t>包含的一些开发工具执行文件，包括编译器、解释器和一些工具 </a:t>
            </a:r>
          </a:p>
          <a:p>
            <a:pPr lvl="1"/>
            <a:r>
              <a:rPr lang="en-US" altLang="zh-CN" dirty="0"/>
              <a:t>include: Win32</a:t>
            </a:r>
            <a:r>
              <a:rPr lang="zh-CN" altLang="en-US" dirty="0"/>
              <a:t>字目录，是本地方法文件</a:t>
            </a:r>
          </a:p>
          <a:p>
            <a:pPr lvl="1"/>
            <a:r>
              <a:rPr lang="en-US" altLang="zh-CN" dirty="0" err="1"/>
              <a:t>jre</a:t>
            </a:r>
            <a:r>
              <a:rPr lang="en-US" altLang="zh-CN" dirty="0"/>
              <a:t>: </a:t>
            </a:r>
            <a:r>
              <a:rPr lang="zh-CN" altLang="en-US" dirty="0"/>
              <a:t>是</a:t>
            </a:r>
            <a:r>
              <a:rPr lang="en-US" altLang="zh-CN" dirty="0"/>
              <a:t>java</a:t>
            </a:r>
            <a:r>
              <a:rPr lang="zh-CN" altLang="en-US" dirty="0"/>
              <a:t>程序运行环境的根目录 </a:t>
            </a:r>
          </a:p>
          <a:p>
            <a:pPr lvl="1"/>
            <a:r>
              <a:rPr lang="en-US" altLang="zh-CN" dirty="0"/>
              <a:t>lib: Java</a:t>
            </a:r>
            <a:r>
              <a:rPr lang="zh-CN" altLang="en-US" dirty="0"/>
              <a:t>开发工具要用的一些库文件</a:t>
            </a:r>
            <a:endParaRPr lang="en-US" dirty="0"/>
          </a:p>
          <a:p>
            <a:pPr lvl="1"/>
            <a:r>
              <a:rPr lang="en-US" altLang="zh-CN" dirty="0"/>
              <a:t>src.zip</a:t>
            </a:r>
            <a:r>
              <a:rPr lang="zh-CN" altLang="en-US" dirty="0"/>
              <a:t>：归档的</a:t>
            </a:r>
            <a:r>
              <a:rPr lang="en-US" altLang="zh-CN" dirty="0"/>
              <a:t>Java</a:t>
            </a:r>
            <a:r>
              <a:rPr lang="zh-CN" altLang="en-US" dirty="0"/>
              <a:t>源代码</a:t>
            </a:r>
            <a:endParaRPr lang="en-US" dirty="0"/>
          </a:p>
          <a:p>
            <a:pPr lvl="1"/>
            <a:r>
              <a:rPr lang="en-US" altLang="zh-CN" dirty="0" err="1"/>
              <a:t>db</a:t>
            </a:r>
            <a:r>
              <a:rPr lang="zh-CN" altLang="en-US" dirty="0"/>
              <a:t>：纯</a:t>
            </a:r>
            <a:r>
              <a:rPr lang="en-US" altLang="zh-CN" dirty="0"/>
              <a:t>Java</a:t>
            </a:r>
            <a:r>
              <a:rPr lang="zh-CN" altLang="en-US" dirty="0"/>
              <a:t>开发的数据库</a:t>
            </a:r>
            <a:r>
              <a:rPr lang="en-US" altLang="zh-CN" dirty="0"/>
              <a:t>Derby</a:t>
            </a:r>
            <a:r>
              <a:rPr lang="zh-CN" altLang="en-US" dirty="0"/>
              <a:t>，是一个开源的</a:t>
            </a:r>
            <a:r>
              <a:rPr lang="en-US" altLang="zh-CN" dirty="0"/>
              <a:t>100%Java</a:t>
            </a:r>
            <a:r>
              <a:rPr lang="zh-CN" altLang="en-US" dirty="0"/>
              <a:t>开发的关系数据库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/>
              <a:t>Java</a:t>
            </a:r>
            <a:r>
              <a:rPr lang="zh-CN" altLang="en-US" dirty="0"/>
              <a:t>程序的基本结构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初识</a:t>
            </a:r>
            <a:r>
              <a:rPr lang="en-US" altLang="zh-CN" dirty="0"/>
              <a:t>Java</a:t>
            </a:r>
            <a:r>
              <a:rPr lang="zh-CN" altLang="en-US" dirty="0"/>
              <a:t>程序</a:t>
            </a:r>
            <a:endParaRPr lang="en-US" altLang="zh-CN" dirty="0"/>
          </a:p>
          <a:p>
            <a:r>
              <a:rPr lang="zh-CN" altLang="zh-CN" dirty="0">
                <a:sym typeface="Arial" pitchFamily="34" charset="0"/>
              </a:rPr>
              <a:t>Java程序的基本组成</a:t>
            </a:r>
            <a:endParaRPr lang="en-US" altLang="zh-CN" dirty="0"/>
          </a:p>
          <a:p>
            <a:r>
              <a:rPr lang="zh-CN" altLang="zh-CN" dirty="0"/>
              <a:t>开发</a:t>
            </a:r>
            <a:r>
              <a:rPr lang="en-US" altLang="zh-CN" dirty="0"/>
              <a:t>Java</a:t>
            </a:r>
            <a:r>
              <a:rPr lang="zh-CN" altLang="zh-CN" dirty="0"/>
              <a:t>程序的步骤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初识</a:t>
            </a:r>
            <a:r>
              <a:rPr lang="en-US" altLang="zh-CN"/>
              <a:t>Java</a:t>
            </a:r>
            <a:r>
              <a:rPr lang="zh-CN" altLang="en-US"/>
              <a:t>程序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67608" y="2168860"/>
            <a:ext cx="6576392" cy="2988332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altLang="zh-CN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public class </a:t>
            </a:r>
            <a:r>
              <a:rPr lang="en-US" altLang="zh-CN" sz="2400" dirty="0" err="1">
                <a:solidFill>
                  <a:schemeClr val="tx1"/>
                </a:solidFill>
              </a:rPr>
              <a:t>HelloWorld</a:t>
            </a:r>
            <a:r>
              <a:rPr lang="en-US" altLang="zh-CN" sz="2400" dirty="0">
                <a:solidFill>
                  <a:schemeClr val="tx1"/>
                </a:solidFill>
              </a:rPr>
              <a:t> {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public static void main(String[] </a:t>
            </a:r>
            <a:r>
              <a:rPr lang="en-US" altLang="zh-CN" sz="2400" dirty="0" err="1">
                <a:solidFill>
                  <a:schemeClr val="tx1"/>
                </a:solidFill>
              </a:rPr>
              <a:t>args</a:t>
            </a:r>
            <a:r>
              <a:rPr lang="en-US" altLang="zh-CN" sz="2400" dirty="0">
                <a:solidFill>
                  <a:schemeClr val="tx1"/>
                </a:solidFill>
              </a:rPr>
              <a:t>) {</a:t>
            </a: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	</a:t>
            </a:r>
            <a:r>
              <a:rPr lang="en-US" altLang="zh-CN" sz="2400" dirty="0" err="1">
                <a:solidFill>
                  <a:schemeClr val="tx1"/>
                </a:solidFill>
              </a:rPr>
              <a:t>System.out.println</a:t>
            </a:r>
            <a:r>
              <a:rPr lang="en-US" altLang="zh-CN" sz="2400" dirty="0">
                <a:solidFill>
                  <a:schemeClr val="tx1"/>
                </a:solidFill>
              </a:rPr>
              <a:t>("HelloWorld");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	}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</a:t>
            </a:r>
            <a:endParaRPr lang="zh-CN" altLang="zh-CN" sz="2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767113" y="1028304"/>
            <a:ext cx="2052228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itchFamily="34" charset="0"/>
              </a:rPr>
              <a:t>关键字：用来定义一个类</a:t>
            </a:r>
          </a:p>
        </p:txBody>
      </p:sp>
      <p:cxnSp>
        <p:nvCxnSpPr>
          <p:cNvPr id="4" name="直接箭头连接符 3"/>
          <p:cNvCxnSpPr>
            <a:endCxn id="2" idx="2"/>
          </p:cNvCxnSpPr>
          <p:nvPr/>
        </p:nvCxnSpPr>
        <p:spPr bwMode="auto">
          <a:xfrm flipV="1">
            <a:off x="3789227" y="1725241"/>
            <a:ext cx="1004001" cy="9338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V="1">
            <a:off x="6318359" y="1736812"/>
            <a:ext cx="2477941" cy="1260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8071449" y="1029372"/>
            <a:ext cx="1764196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itchFamily="34" charset="0"/>
              </a:rPr>
              <a:t>静态方法，程序的入口。</a:t>
            </a: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>
            <a:off x="4737627" y="3643693"/>
            <a:ext cx="1819740" cy="1754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3662546" y="5398056"/>
            <a:ext cx="3117530" cy="847170"/>
          </a:xfrm>
          <a:prstGeom prst="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用于向控制台输出信息；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zh-CN" dirty="0">
                <a:solidFill>
                  <a:schemeClr val="tx1"/>
                </a:solidFill>
                <a:sym typeface="Arial" pitchFamily="34" charset="0"/>
              </a:rPr>
              <a:t>每条语句要以分号结束</a:t>
            </a:r>
            <a:r>
              <a:rPr lang="zh-CN" altLang="en-US" dirty="0">
                <a:solidFill>
                  <a:schemeClr val="tx1"/>
                </a:solidFill>
                <a:sym typeface="Arial" pitchFamily="34" charset="0"/>
              </a:rPr>
              <a:t>；</a:t>
            </a:r>
            <a:endParaRPr lang="zh-CN" altLang="zh-CN" dirty="0">
              <a:solidFill>
                <a:schemeClr val="tx1"/>
              </a:solidFill>
              <a:sym typeface="Arial" pitchFamily="34" charset="0"/>
            </a:endParaRPr>
          </a:p>
          <a:p>
            <a:endParaRPr lang="zh-CN" alt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26" name="直接箭头连接符 25"/>
          <p:cNvCxnSpPr>
            <a:endCxn id="27" idx="2"/>
          </p:cNvCxnSpPr>
          <p:nvPr/>
        </p:nvCxnSpPr>
        <p:spPr bwMode="auto">
          <a:xfrm flipV="1">
            <a:off x="5221311" y="1736812"/>
            <a:ext cx="1664392" cy="948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 bwMode="auto">
          <a:xfrm>
            <a:off x="6059997" y="1039876"/>
            <a:ext cx="1651413" cy="696936"/>
          </a:xfrm>
          <a:prstGeom prst="rect">
            <a:avLst/>
          </a:prstGeom>
          <a:solidFill>
            <a:srgbClr val="FFCC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itchFamily="34" charset="0"/>
              </a:rPr>
              <a:t>标识符：类的名字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4" grpId="0" animBg="1"/>
      <p:bldP spid="20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初识</a:t>
            </a:r>
            <a:r>
              <a:rPr lang="en-US" altLang="zh-CN"/>
              <a:t>Java</a:t>
            </a:r>
            <a:r>
              <a:rPr lang="zh-CN" altLang="en-US"/>
              <a:t>程序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输出结果：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28" y="1208889"/>
            <a:ext cx="7056784" cy="506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3359696" y="5337212"/>
            <a:ext cx="12601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524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dirty="0">
                <a:sym typeface="Arial" pitchFamily="34" charset="0"/>
              </a:rPr>
              <a:t>Java程序的基本组成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dirty="0">
                <a:sym typeface="Arial" pitchFamily="34" charset="0"/>
              </a:rPr>
              <a:t>Java程序的基本组成是"类"(使用class声明)，方法不可以单独存在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>
                <a:sym typeface="Arial" pitchFamily="34" charset="0"/>
              </a:rPr>
              <a:t>类体和方法体都是在一对大括号中定义的</a:t>
            </a:r>
            <a:r>
              <a:rPr lang="zh-CN" altLang="en-US" dirty="0">
                <a:sym typeface="Arial" pitchFamily="34" charset="0"/>
              </a:rPr>
              <a:t>。</a:t>
            </a:r>
            <a:endParaRPr lang="zh-CN" altLang="zh-CN" dirty="0">
              <a:sym typeface="Arial" pitchFamily="34" charset="0"/>
            </a:endParaRPr>
          </a:p>
          <a:p>
            <a:pPr eaLnBrk="1" hangingPunct="1"/>
            <a:r>
              <a:rPr lang="zh-CN" altLang="zh-CN" dirty="0">
                <a:sym typeface="Arial" pitchFamily="34" charset="0"/>
              </a:rPr>
              <a:t>程序从 </a:t>
            </a:r>
            <a:r>
              <a:rPr lang="en-US" altLang="zh-CN" dirty="0">
                <a:sym typeface="Arial" pitchFamily="34" charset="0"/>
              </a:rPr>
              <a:t>main()</a:t>
            </a:r>
            <a:r>
              <a:rPr lang="zh-CN" altLang="zh-CN" dirty="0">
                <a:sym typeface="Arial" pitchFamily="34" charset="0"/>
              </a:rPr>
              <a:t>方法开始执行</a:t>
            </a:r>
            <a:r>
              <a:rPr lang="zh-CN" altLang="en-US" dirty="0">
                <a:sym typeface="Arial" pitchFamily="34" charset="0"/>
              </a:rPr>
              <a:t>：</a:t>
            </a:r>
            <a:endParaRPr lang="zh-CN" altLang="zh-CN" dirty="0">
              <a:sym typeface="Arial" pitchFamily="34" charset="0"/>
            </a:endParaRPr>
          </a:p>
          <a:p>
            <a:pPr lvl="1" eaLnBrk="1" hangingPunct="1"/>
            <a:r>
              <a:rPr lang="zh-CN" altLang="zh-CN" sz="2400" dirty="0">
                <a:sym typeface="Arial" pitchFamily="34" charset="0"/>
              </a:rPr>
              <a:t>要注意main方法的形式</a:t>
            </a:r>
            <a:endParaRPr lang="en-US" altLang="zh-CN" sz="2400" dirty="0">
              <a:sym typeface="Arial" pitchFamily="34" charset="0"/>
            </a:endParaRPr>
          </a:p>
          <a:p>
            <a:pPr lvl="1" eaLnBrk="1" hangingPunct="1"/>
            <a:r>
              <a:rPr lang="zh-CN" altLang="zh-CN" sz="2400" dirty="0"/>
              <a:t>public static void main(String[] args){</a:t>
            </a:r>
            <a:r>
              <a:rPr lang="en-US" altLang="zh-CN" sz="2400" dirty="0"/>
              <a:t> }</a:t>
            </a:r>
            <a:endParaRPr lang="zh-CN" altLang="zh-CN" sz="2400" dirty="0">
              <a:sym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dirty="0"/>
              <a:t>开发</a:t>
            </a:r>
            <a:r>
              <a:rPr lang="en-US" altLang="zh-CN" dirty="0"/>
              <a:t>Java</a:t>
            </a:r>
            <a:r>
              <a:rPr lang="zh-CN" altLang="zh-CN" dirty="0"/>
              <a:t>程序的步骤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zh-CN" dirty="0"/>
              <a:t>创建</a:t>
            </a:r>
            <a:r>
              <a:rPr lang="en-US" altLang="zh-CN" dirty="0"/>
              <a:t>java</a:t>
            </a:r>
            <a:r>
              <a:rPr lang="zh-CN" altLang="zh-CN" dirty="0"/>
              <a:t>源程序</a:t>
            </a:r>
            <a:endParaRPr lang="zh-CN" altLang="en-US" dirty="0"/>
          </a:p>
          <a:p>
            <a:pPr lvl="1"/>
            <a:r>
              <a:rPr lang="en-US" altLang="zh-CN" dirty="0"/>
              <a:t>Java</a:t>
            </a:r>
            <a:r>
              <a:rPr lang="zh-CN" altLang="zh-CN" dirty="0"/>
              <a:t>源程序</a:t>
            </a:r>
            <a:r>
              <a:rPr lang="zh-CN" altLang="en-US" dirty="0"/>
              <a:t>以</a:t>
            </a:r>
            <a:r>
              <a:rPr lang="en-US" altLang="zh-CN" dirty="0"/>
              <a:t>.java</a:t>
            </a:r>
            <a:r>
              <a:rPr lang="zh-CN" altLang="zh-CN" dirty="0"/>
              <a:t>作为扩展名，可以用任何文本编辑器创建</a:t>
            </a:r>
            <a:r>
              <a:rPr lang="zh-CN" altLang="en-US" dirty="0"/>
              <a:t>、</a:t>
            </a:r>
            <a:r>
              <a:rPr lang="zh-CN" altLang="zh-CN" dirty="0"/>
              <a:t>编辑</a:t>
            </a:r>
            <a:r>
              <a:rPr lang="zh-CN" altLang="en-US" dirty="0"/>
              <a:t>。</a:t>
            </a:r>
          </a:p>
          <a:p>
            <a:pPr lvl="0"/>
            <a:r>
              <a:rPr lang="zh-CN" altLang="zh-CN" dirty="0"/>
              <a:t>编译源程序</a:t>
            </a:r>
            <a:endParaRPr lang="zh-CN" altLang="en-US" dirty="0"/>
          </a:p>
          <a:p>
            <a:pPr lvl="1"/>
            <a:r>
              <a:rPr lang="en-US" altLang="zh-CN" dirty="0"/>
              <a:t>Java</a:t>
            </a:r>
            <a:r>
              <a:rPr lang="zh-CN" altLang="zh-CN" dirty="0"/>
              <a:t>编译器</a:t>
            </a:r>
            <a:r>
              <a:rPr lang="en-US" altLang="zh-CN" dirty="0"/>
              <a:t>”</a:t>
            </a:r>
            <a:r>
              <a:rPr lang="en-US" altLang="zh-CN" dirty="0" err="1"/>
              <a:t>javac</a:t>
            </a:r>
            <a:r>
              <a:rPr lang="en-US" altLang="zh-CN" dirty="0"/>
              <a:t>”</a:t>
            </a:r>
            <a:r>
              <a:rPr lang="zh-CN" altLang="zh-CN" dirty="0"/>
              <a:t>读取</a:t>
            </a:r>
            <a:r>
              <a:rPr lang="en-US" altLang="zh-CN" dirty="0"/>
              <a:t>Java</a:t>
            </a:r>
            <a:r>
              <a:rPr lang="zh-CN" altLang="zh-CN" dirty="0"/>
              <a:t>源程序</a:t>
            </a:r>
            <a:r>
              <a:rPr lang="zh-CN" altLang="en-US" dirty="0"/>
              <a:t>，</a:t>
            </a:r>
            <a:r>
              <a:rPr lang="zh-CN" altLang="zh-CN" dirty="0"/>
              <a:t>翻译成</a:t>
            </a:r>
            <a:r>
              <a:rPr lang="en-US" altLang="zh-CN" dirty="0"/>
              <a:t>Java</a:t>
            </a:r>
            <a:r>
              <a:rPr lang="zh-CN" altLang="zh-CN" dirty="0"/>
              <a:t>虚拟机能够明白的以字节码形式</a:t>
            </a:r>
            <a:r>
              <a:rPr lang="zh-CN" altLang="en-US" dirty="0"/>
              <a:t>的</a:t>
            </a:r>
            <a:r>
              <a:rPr lang="zh-CN" altLang="zh-CN" dirty="0"/>
              <a:t>文件</a:t>
            </a:r>
            <a:r>
              <a:rPr lang="zh-CN" altLang="en-US" dirty="0"/>
              <a:t>（</a:t>
            </a:r>
            <a:r>
              <a:rPr lang="zh-CN" altLang="zh-CN" dirty="0"/>
              <a:t>以</a:t>
            </a:r>
            <a:r>
              <a:rPr lang="en-US" altLang="zh-CN" dirty="0"/>
              <a:t>.class</a:t>
            </a:r>
            <a:r>
              <a:rPr lang="zh-CN" altLang="en-US" dirty="0"/>
              <a:t>为</a:t>
            </a:r>
            <a:r>
              <a:rPr lang="zh-CN" altLang="zh-CN" dirty="0"/>
              <a:t>扩展名</a:t>
            </a:r>
            <a:r>
              <a:rPr lang="zh-CN" altLang="en-US" dirty="0"/>
              <a:t>）。</a:t>
            </a:r>
          </a:p>
          <a:p>
            <a:pPr lvl="0"/>
            <a:r>
              <a:rPr lang="zh-CN" altLang="zh-CN" dirty="0"/>
              <a:t>运行</a:t>
            </a:r>
            <a:r>
              <a:rPr lang="en-US" altLang="zh-CN" dirty="0"/>
              <a:t>class</a:t>
            </a:r>
            <a:r>
              <a:rPr lang="zh-CN" altLang="zh-CN" dirty="0"/>
              <a:t>（字节码）文件</a:t>
            </a:r>
            <a:endParaRPr lang="zh-CN" altLang="en-US" dirty="0"/>
          </a:p>
          <a:p>
            <a:pPr lvl="1"/>
            <a:r>
              <a:rPr lang="en-US" altLang="zh-CN" dirty="0"/>
              <a:t>Java</a:t>
            </a:r>
            <a:r>
              <a:rPr lang="zh-CN" altLang="zh-CN" dirty="0"/>
              <a:t>解释器</a:t>
            </a:r>
            <a:r>
              <a:rPr lang="en-US" altLang="zh-CN" dirty="0"/>
              <a:t>”java”</a:t>
            </a:r>
            <a:r>
              <a:rPr lang="zh-CN" altLang="zh-CN" dirty="0"/>
              <a:t>读取字节码</a:t>
            </a:r>
            <a:r>
              <a:rPr lang="zh-CN" altLang="en-US" dirty="0"/>
              <a:t>文件</a:t>
            </a:r>
            <a:r>
              <a:rPr lang="zh-CN" altLang="zh-CN" dirty="0"/>
              <a:t>，取出指令并且翻译成计算机能执行的代码，完成运行过程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的含义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是由</a:t>
            </a:r>
            <a:r>
              <a:rPr lang="en-US" altLang="zh-CN" dirty="0"/>
              <a:t>Sun Microsystems</a:t>
            </a:r>
            <a:r>
              <a:rPr lang="zh-CN" altLang="en-US" dirty="0"/>
              <a:t>公司于 </a:t>
            </a:r>
            <a:r>
              <a:rPr lang="en-US" altLang="zh-CN" dirty="0"/>
              <a:t>1995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月推出的</a:t>
            </a:r>
            <a:r>
              <a:rPr lang="en-US" altLang="zh-CN" dirty="0"/>
              <a:t>Java</a:t>
            </a:r>
            <a:r>
              <a:rPr lang="zh-CN" altLang="en-US" dirty="0"/>
              <a:t>面向对象程序设计语言（以下简称</a:t>
            </a:r>
            <a:r>
              <a:rPr lang="en-US" altLang="zh-CN" dirty="0"/>
              <a:t>Java</a:t>
            </a:r>
            <a:r>
              <a:rPr lang="zh-CN" altLang="en-US" dirty="0"/>
              <a:t>语言）和</a:t>
            </a:r>
            <a:r>
              <a:rPr lang="en-US" altLang="zh-CN" dirty="0"/>
              <a:t>Java</a:t>
            </a:r>
            <a:r>
              <a:rPr lang="zh-CN" altLang="en-US" dirty="0"/>
              <a:t>平台的总称。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有两层含义</a:t>
            </a:r>
            <a:endParaRPr lang="en-US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开发语言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开发平台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dirty="0"/>
              <a:t>Eclipse</a:t>
            </a:r>
            <a:r>
              <a:rPr lang="zh-CN" altLang="en-US" dirty="0"/>
              <a:t>的安装及使用　　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2800" dirty="0"/>
              <a:t>集成开发环境的概念</a:t>
            </a:r>
            <a:endParaRPr lang="en-US" altLang="zh-CN" sz="2800" dirty="0"/>
          </a:p>
          <a:p>
            <a:pPr>
              <a:spcBef>
                <a:spcPct val="0"/>
              </a:spcBef>
            </a:pPr>
            <a:r>
              <a:rPr lang="zh-CN" altLang="en-US" sz="2800" dirty="0"/>
              <a:t>Eclipse的安装及使用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集成开发环境的概念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集成开发环境的概念</a:t>
            </a:r>
          </a:p>
          <a:p>
            <a:pPr lvl="1" eaLnBrk="1" hangingPunct="1"/>
            <a:r>
              <a:rPr lang="zh-CN" altLang="en-US" dirty="0"/>
              <a:t>集程序编辑，编译，运行调试，打包，发布等功能于一体的</a:t>
            </a:r>
            <a:r>
              <a:rPr lang="zh-CN" altLang="en-US" dirty="0" smtClean="0"/>
              <a:t>软件</a:t>
            </a:r>
            <a:r>
              <a:rPr lang="zh-CN" altLang="en-US" dirty="0"/>
              <a:t>。</a:t>
            </a:r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8197" name="Picture 5" descr="netbeans-lo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853954"/>
            <a:ext cx="2231601" cy="15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id-jbuilder-2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6" y="3069854"/>
            <a:ext cx="183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eclip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9" y="4365117"/>
            <a:ext cx="2313541" cy="15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Eclipse </a:t>
            </a:r>
            <a:r>
              <a:rPr lang="zh-CN" altLang="en-US" dirty="0"/>
              <a:t>是一个开放源代码的、基于</a:t>
            </a:r>
            <a:r>
              <a:rPr lang="en-US" altLang="zh-CN" dirty="0"/>
              <a:t>Java</a:t>
            </a:r>
            <a:r>
              <a:rPr lang="zh-CN" altLang="en-US" dirty="0"/>
              <a:t>的可扩展开发平台。就其本身而言，它只是一个框架和一组服务，用于通过插件组件构建开发环境，幸运的是，</a:t>
            </a:r>
            <a:r>
              <a:rPr lang="en-US" altLang="zh-CN" dirty="0"/>
              <a:t>Eclipse </a:t>
            </a:r>
            <a:r>
              <a:rPr lang="zh-CN" altLang="en-US" dirty="0"/>
              <a:t>附带了一个标准的插件集，包括</a:t>
            </a:r>
            <a:r>
              <a:rPr lang="en-US" altLang="zh-CN" dirty="0"/>
              <a:t>Java</a:t>
            </a:r>
            <a:r>
              <a:rPr lang="zh-CN" altLang="en-US" dirty="0"/>
              <a:t>开发工具。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Eclipse</a:t>
            </a:r>
            <a:r>
              <a:rPr lang="zh-CN" altLang="en-US" dirty="0"/>
              <a:t>并不仅限于</a:t>
            </a:r>
            <a:r>
              <a:rPr lang="en-US" altLang="zh-CN" dirty="0"/>
              <a:t>Java</a:t>
            </a:r>
            <a:r>
              <a:rPr lang="zh-CN" altLang="en-US" dirty="0"/>
              <a:t>集成开发环境，目前支持诸如 </a:t>
            </a:r>
            <a:r>
              <a:rPr lang="en-US" altLang="zh-CN" dirty="0"/>
              <a:t>C/C++ </a:t>
            </a:r>
            <a:r>
              <a:rPr lang="zh-CN" altLang="en-US" dirty="0"/>
              <a:t>、 </a:t>
            </a:r>
            <a:r>
              <a:rPr lang="en-US" altLang="zh-CN" dirty="0"/>
              <a:t>COBOL</a:t>
            </a:r>
            <a:r>
              <a:rPr lang="zh-CN" altLang="en-US" dirty="0"/>
              <a:t>、</a:t>
            </a:r>
            <a:r>
              <a:rPr lang="en-US" altLang="zh-CN" dirty="0"/>
              <a:t>PHP </a:t>
            </a:r>
            <a:r>
              <a:rPr lang="zh-CN" altLang="en-US" dirty="0"/>
              <a:t>等编程语言的插件已经可用。</a:t>
            </a:r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Eclipse</a:t>
            </a:r>
            <a:r>
              <a:rPr lang="zh-CN" altLang="en-US" dirty="0"/>
              <a:t>官方网址：</a:t>
            </a:r>
            <a:r>
              <a:rPr lang="en-US" altLang="zh-CN" dirty="0"/>
              <a:t>http://www.eclipse.org/.</a:t>
            </a: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7" y="2201729"/>
            <a:ext cx="11360845" cy="3924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Eclipse</a:t>
            </a:r>
            <a:r>
              <a:rPr lang="zh-CN" altLang="en-US" dirty="0"/>
              <a:t>官方网址：</a:t>
            </a:r>
            <a:r>
              <a:rPr lang="en-US" altLang="zh-CN" dirty="0"/>
              <a:t>http://www.eclipse.org/.</a:t>
            </a:r>
            <a:endParaRPr lang="zh-CN" altLang="en-US" dirty="0"/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784"/>
          <a:stretch/>
        </p:blipFill>
        <p:spPr>
          <a:xfrm>
            <a:off x="947428" y="1952836"/>
            <a:ext cx="9829092" cy="40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/>
              <a:t>Eclipse</a:t>
            </a:r>
            <a:r>
              <a:rPr lang="zh-CN" altLang="en-US"/>
              <a:t>官方网址：</a:t>
            </a:r>
            <a:r>
              <a:rPr lang="en-US" altLang="zh-CN"/>
              <a:t>http://www.eclipse.org/.</a:t>
            </a:r>
            <a:endParaRPr lang="zh-CN" altLang="en-US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97262"/>
            <a:ext cx="10736170" cy="34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r>
              <a:rPr lang="zh-CN" altLang="en-US">
                <a:ea typeface="宋体" pitchFamily="2" charset="-122"/>
              </a:rPr>
              <a:t/>
            </a:r>
            <a:br>
              <a:rPr lang="zh-CN" altLang="en-US">
                <a:ea typeface="宋体" pitchFamily="2" charset="-122"/>
              </a:rPr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Eclipse</a:t>
            </a:r>
            <a:r>
              <a:rPr lang="zh-CN" altLang="en-US" dirty="0"/>
              <a:t>是一款免安装软件，直接解压缩即可。</a:t>
            </a:r>
            <a:endParaRPr lang="en-US" dirty="0"/>
          </a:p>
          <a:p>
            <a:pPr lvl="1"/>
            <a:r>
              <a:rPr lang="zh-CN" altLang="en-US" dirty="0"/>
              <a:t>解压缩之后的目录结构</a:t>
            </a:r>
          </a:p>
          <a:p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2672917"/>
            <a:ext cx="9488022" cy="3597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eclipse.exe</a:t>
            </a:r>
            <a:r>
              <a:rPr lang="zh-CN" altLang="en-US" dirty="0"/>
              <a:t>文件，选择工作目录。</a:t>
            </a:r>
            <a:endParaRPr lang="en-US" dirty="0"/>
          </a:p>
          <a:p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graphicFrame>
        <p:nvGraphicFramePr>
          <p:cNvPr id="13317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04075"/>
              </p:ext>
            </p:extLst>
          </p:nvPr>
        </p:nvGraphicFramePr>
        <p:xfrm>
          <a:off x="1127448" y="2093321"/>
          <a:ext cx="8280920" cy="4176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r:id="rId3" imgW="5858693" imgH="2142857" progId="PBrush">
                  <p:embed/>
                </p:oleObj>
              </mc:Choice>
              <mc:Fallback>
                <p:oleObj r:id="rId3" imgW="5858693" imgH="2142857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2093321"/>
                        <a:ext cx="8280920" cy="4176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434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Eclipse</a:t>
            </a:r>
            <a:r>
              <a:rPr lang="zh-CN" altLang="en-US" dirty="0"/>
              <a:t>欢迎界面，主界面。</a:t>
            </a:r>
          </a:p>
          <a:p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844676"/>
            <a:ext cx="7920037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2709864"/>
            <a:ext cx="792003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r>
              <a:rPr lang="zh-CN" altLang="en-US">
                <a:ea typeface="宋体" pitchFamily="2" charset="-122"/>
              </a:rPr>
              <a:t/>
            </a:r>
            <a:br>
              <a:rPr lang="zh-CN" altLang="en-US">
                <a:ea typeface="宋体" pitchFamily="2" charset="-122"/>
              </a:rPr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536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Eclipse</a:t>
            </a:r>
            <a:r>
              <a:rPr lang="zh-CN" altLang="en-US" dirty="0"/>
              <a:t>中采用</a:t>
            </a:r>
            <a:r>
              <a:rPr lang="en-US" altLang="zh-CN" dirty="0"/>
              <a:t>project</a:t>
            </a:r>
            <a:r>
              <a:rPr lang="zh-CN" altLang="en-US" dirty="0"/>
              <a:t>（项目）来组织</a:t>
            </a:r>
            <a:r>
              <a:rPr lang="en-US" altLang="zh-CN" dirty="0"/>
              <a:t>Java</a:t>
            </a:r>
            <a:r>
              <a:rPr lang="zh-CN" altLang="en-US" dirty="0"/>
              <a:t>源代码和</a:t>
            </a:r>
            <a:r>
              <a:rPr lang="zh-CN" altLang="en-US" dirty="0" smtClean="0"/>
              <a:t>资源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新建一个</a:t>
            </a:r>
            <a:r>
              <a:rPr lang="en-US" altLang="zh-CN" dirty="0"/>
              <a:t>Java Project </a:t>
            </a:r>
            <a:r>
              <a:rPr lang="zh-CN" altLang="en-US" dirty="0" smtClean="0"/>
              <a:t>项目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点击</a:t>
            </a:r>
            <a:r>
              <a:rPr lang="en-US" altLang="zh-CN" dirty="0" err="1"/>
              <a:t>File</a:t>
            </a:r>
            <a:r>
              <a:rPr lang="en-US" altLang="zh-CN" dirty="0" err="1">
                <a:sym typeface="Wingdings" pitchFamily="2" charset="2"/>
              </a:rPr>
              <a:t></a:t>
            </a:r>
            <a:r>
              <a:rPr lang="en-US" altLang="zh-CN" dirty="0" err="1"/>
              <a:t>New</a:t>
            </a:r>
            <a:r>
              <a:rPr lang="en-US" altLang="zh-CN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Project</a:t>
            </a:r>
            <a:r>
              <a:rPr lang="zh-CN" altLang="en-US" dirty="0"/>
              <a:t>，进入项目创建导航</a:t>
            </a:r>
            <a:r>
              <a:rPr lang="zh-CN" altLang="en-US" dirty="0" smtClean="0"/>
              <a:t>页面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852738"/>
            <a:ext cx="3313113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3141664"/>
            <a:ext cx="3240087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9" y="3429001"/>
            <a:ext cx="324008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3644900"/>
            <a:ext cx="3313112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语言的历史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1991 </a:t>
            </a:r>
            <a:r>
              <a:rPr lang="zh-CN" altLang="en-US" dirty="0"/>
              <a:t>年</a:t>
            </a:r>
            <a:r>
              <a:rPr lang="en-US" altLang="zh-CN" dirty="0"/>
              <a:t>Sun</a:t>
            </a:r>
            <a:r>
              <a:rPr lang="zh-CN" altLang="en-US" dirty="0"/>
              <a:t>公司的</a:t>
            </a:r>
            <a:r>
              <a:rPr lang="en-US" altLang="zh-CN" dirty="0"/>
              <a:t>James Gosling</a:t>
            </a:r>
            <a:r>
              <a:rPr lang="zh-CN" altLang="en-US" dirty="0"/>
              <a:t>等人开始开发名称为 </a:t>
            </a:r>
            <a:r>
              <a:rPr lang="en-US" altLang="zh-CN" dirty="0"/>
              <a:t>Oak </a:t>
            </a:r>
            <a:r>
              <a:rPr lang="zh-CN" altLang="en-US" dirty="0"/>
              <a:t>的语言。主要用于像有线电视转换盒这类消费设备。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Sun</a:t>
            </a:r>
            <a:r>
              <a:rPr lang="zh-CN" altLang="en-US" dirty="0"/>
              <a:t>公司的人后来发现</a:t>
            </a:r>
            <a:r>
              <a:rPr lang="en-US" altLang="zh-CN" dirty="0"/>
              <a:t>Oak</a:t>
            </a:r>
            <a:r>
              <a:rPr lang="zh-CN" altLang="en-US" dirty="0"/>
              <a:t>是一种已有的计算机语言的名字，于是，将其改名为</a:t>
            </a:r>
            <a:r>
              <a:rPr lang="en-US" altLang="zh-CN" dirty="0"/>
              <a:t>Java</a:t>
            </a:r>
            <a:r>
              <a:rPr lang="zh-CN" altLang="en-US" dirty="0"/>
              <a:t>（太平洋岛屿爪哇盛产的一种味道非常美妙的咖啡）。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1995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</a:t>
            </a:r>
            <a:r>
              <a:rPr lang="en-US" altLang="zh-CN" dirty="0"/>
              <a:t>Sun</a:t>
            </a:r>
            <a:r>
              <a:rPr lang="zh-CN" altLang="en-US" dirty="0"/>
              <a:t>公司对外正式宣布了</a:t>
            </a:r>
            <a:r>
              <a:rPr lang="en-US" altLang="zh-CN" dirty="0"/>
              <a:t>Java</a:t>
            </a:r>
            <a:r>
              <a:rPr lang="zh-CN" altLang="en-US" dirty="0"/>
              <a:t>语言。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4239122"/>
            <a:ext cx="1489770" cy="188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638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新建</a:t>
            </a:r>
            <a:r>
              <a:rPr lang="en-US" altLang="zh-CN" dirty="0"/>
              <a:t>Java</a:t>
            </a:r>
            <a:r>
              <a:rPr lang="zh-CN" altLang="en-US" dirty="0"/>
              <a:t>源文件</a:t>
            </a:r>
          </a:p>
          <a:p>
            <a:pPr lvl="1"/>
            <a:r>
              <a:rPr lang="en-US" altLang="zh-CN" dirty="0"/>
              <a:t>File</a:t>
            </a:r>
            <a:r>
              <a:rPr lang="en-US" altLang="zh-CN" dirty="0">
                <a:sym typeface="Wingdings" pitchFamily="2" charset="2"/>
              </a:rPr>
              <a:t>  </a:t>
            </a:r>
            <a:r>
              <a:rPr lang="en-US" altLang="zh-CN" dirty="0"/>
              <a:t>New</a:t>
            </a:r>
            <a:r>
              <a:rPr lang="en-US" altLang="zh-CN" dirty="0">
                <a:sym typeface="Wingdings" pitchFamily="2" charset="2"/>
              </a:rPr>
              <a:t>  </a:t>
            </a:r>
            <a:r>
              <a:rPr lang="en-US" altLang="zh-CN" dirty="0"/>
              <a:t>Class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348880"/>
            <a:ext cx="3956050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4531558"/>
            <a:ext cx="3951288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41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920098"/>
              </p:ext>
            </p:extLst>
          </p:nvPr>
        </p:nvGraphicFramePr>
        <p:xfrm>
          <a:off x="1667508" y="2523370"/>
          <a:ext cx="329247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r:id="rId5" imgW="5285714" imgH="5649114" progId="PBrush">
                  <p:embed/>
                </p:oleObj>
              </mc:Choice>
              <mc:Fallback>
                <p:oleObj r:id="rId5" imgW="5285714" imgH="5649114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508" y="2523370"/>
                        <a:ext cx="3292475" cy="410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Eclipse的安装及使用</a:t>
            </a:r>
            <a:r>
              <a:rPr lang="zh-CN" altLang="en-US">
                <a:ea typeface="宋体" pitchFamily="2" charset="-122"/>
              </a:rPr>
              <a:t/>
            </a:r>
            <a:br>
              <a:rPr lang="zh-CN" altLang="en-US">
                <a:ea typeface="宋体" pitchFamily="2" charset="-122"/>
              </a:rPr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741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选择要运行的类文件，点击菜单栏的“</a:t>
            </a:r>
            <a:r>
              <a:rPr lang="en-US" altLang="zh-CN" dirty="0"/>
              <a:t>Run as</a:t>
            </a:r>
            <a:r>
              <a:rPr lang="zh-CN" altLang="en-US" dirty="0"/>
              <a:t>”。</a:t>
            </a:r>
          </a:p>
          <a:p>
            <a:pPr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2024844"/>
            <a:ext cx="8675626" cy="469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dirty="0"/>
              <a:t>Eclipse的安装及使用</a:t>
            </a:r>
            <a:br>
              <a:rPr lang="zh-CN" altLang="en-US" dirty="0"/>
            </a:br>
            <a:r>
              <a:rPr lang="zh-CN" altLang="en-US" dirty="0"/>
              <a:t>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8760"/>
            <a:ext cx="7184891" cy="342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854590"/>
            <a:ext cx="6720356" cy="358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32" y="2564904"/>
            <a:ext cx="7345774" cy="396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注释</a:t>
            </a:r>
            <a:r>
              <a:rPr lang="zh-CN" altLang="en-US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dirty="0"/>
              <a:t>Java的注释符有三种：</a:t>
            </a:r>
          </a:p>
          <a:p>
            <a:pPr lvl="1"/>
            <a:r>
              <a:rPr lang="zh-CN" altLang="en-US" dirty="0"/>
              <a:t>块注释(/*注释的内容*/)</a:t>
            </a:r>
          </a:p>
          <a:p>
            <a:pPr lvl="1"/>
            <a:r>
              <a:rPr lang="zh-CN" altLang="en-US" dirty="0"/>
              <a:t>行注释(//注释内容)</a:t>
            </a:r>
          </a:p>
          <a:p>
            <a:pPr lvl="1"/>
            <a:r>
              <a:rPr lang="zh-CN" altLang="en-US" dirty="0"/>
              <a:t>文档的注释(/** 注释的内容*/)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/>
              <a:t>总结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语言的历史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语言的特点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的平台及主要应用方向</a:t>
            </a:r>
          </a:p>
          <a:p>
            <a:pPr>
              <a:spcBef>
                <a:spcPct val="0"/>
              </a:spcBef>
            </a:pPr>
            <a:r>
              <a:rPr lang="zh-CN" altLang="en-US" dirty="0"/>
              <a:t>Java的工作原理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zh-CN" altLang="en-US" dirty="0"/>
              <a:t>开发环境搭建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/>
              <a:t>程序的基本结构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Eclipse</a:t>
            </a:r>
            <a:r>
              <a:rPr lang="zh-CN" altLang="en-US" dirty="0"/>
              <a:t>的安装及使用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Java</a:t>
            </a:r>
            <a:r>
              <a:rPr lang="zh-CN" altLang="en-US" dirty="0" smtClean="0"/>
              <a:t>注释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530354"/>
      </p:ext>
    </p:extLst>
  </p:cSld>
  <p:clrMapOvr>
    <a:masterClrMapping/>
  </p:clrMapOvr>
  <p:transition spd="slow" advTm="2347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459597" y="3176972"/>
            <a:ext cx="736282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1" hangingPunct="1"/>
            <a:r>
              <a:rPr lang="en-US" altLang="zh-CN" sz="5400" b="1" dirty="0">
                <a:solidFill>
                  <a:srgbClr val="C00000"/>
                </a:solidFill>
                <a:ea typeface="宋体" pitchFamily="2" charset="-122"/>
              </a:rPr>
              <a:t>Thank You</a:t>
            </a:r>
            <a:endParaRPr lang="zh-CN" altLang="en-US" sz="5400" b="1" dirty="0">
              <a:solidFill>
                <a:srgbClr val="C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语言的主要特征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3758019" y="525256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健壮性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5796014" y="5252560"/>
            <a:ext cx="1907987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面向对象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7357200" y="4048786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跨平台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2318019" y="277212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多线程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3332331" y="177016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分布式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5158785" y="115529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简单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2819636" y="4007749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安全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7641288" y="277212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高性能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7069591" y="177016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动态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语言的主要特征</a:t>
            </a:r>
            <a:br>
              <a:rPr lang="zh-CN" altLang="en-US"/>
            </a:br>
            <a:r>
              <a:rPr lang="zh-CN" altLang="en-US"/>
              <a:t>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是面向对象的语言：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是基于信息隐藏和抽象数据类型概念的纯面向对象的语言。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中每个对象封装数据和方法，而方法实施对数据的处理。</a:t>
            </a:r>
            <a:endParaRPr lang="en-US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中通过继承机制实现代码复用。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语言的主要特征　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是跨平台的开发语言。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跨平台的实现原理：</a:t>
            </a:r>
            <a:r>
              <a:rPr lang="en-US" altLang="zh-CN" dirty="0"/>
              <a:t>Java</a:t>
            </a:r>
            <a:r>
              <a:rPr lang="zh-CN" altLang="en-US" dirty="0"/>
              <a:t>程序运行在虚拟机之上。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946263" y="2373355"/>
            <a:ext cx="6458222" cy="3744912"/>
            <a:chOff x="0" y="0"/>
            <a:chExt cx="6458153" cy="3744416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14288" y="834914"/>
              <a:ext cx="1403335" cy="5698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源代码（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.java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7" name="矩形 2"/>
            <p:cNvSpPr>
              <a:spLocks noChangeArrowheads="1"/>
            </p:cNvSpPr>
            <p:nvPr/>
          </p:nvSpPr>
          <p:spPr bwMode="auto">
            <a:xfrm>
              <a:off x="0" y="1882526"/>
              <a:ext cx="1403335" cy="4682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编译器</a:t>
              </a:r>
            </a:p>
          </p:txBody>
        </p:sp>
        <p:sp>
          <p:nvSpPr>
            <p:cNvPr id="8" name="矩形 3"/>
            <p:cNvSpPr>
              <a:spLocks noChangeArrowheads="1"/>
            </p:cNvSpPr>
            <p:nvPr/>
          </p:nvSpPr>
          <p:spPr bwMode="auto">
            <a:xfrm>
              <a:off x="14288" y="2822201"/>
              <a:ext cx="1403335" cy="6476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字节码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.class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4"/>
            <p:cNvSpPr>
              <a:spLocks noChangeArrowheads="1"/>
            </p:cNvSpPr>
            <p:nvPr/>
          </p:nvSpPr>
          <p:spPr bwMode="auto">
            <a:xfrm>
              <a:off x="2857470" y="834914"/>
              <a:ext cx="1620821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解释器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For Windows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矩形 8"/>
            <p:cNvSpPr>
              <a:spLocks noChangeArrowheads="1"/>
            </p:cNvSpPr>
            <p:nvPr/>
          </p:nvSpPr>
          <p:spPr bwMode="auto">
            <a:xfrm>
              <a:off x="2855883" y="1882526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Java</a:t>
              </a:r>
              <a:r>
                <a:rPr lang="zh-CN" altLang="en-US" sz="1600" dirty="0">
                  <a:solidFill>
                    <a:schemeClr val="tx1"/>
                  </a:solidFill>
                </a:rPr>
                <a:t>解释器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For </a:t>
              </a:r>
              <a:r>
                <a:rPr lang="en-US" altLang="zh-CN" sz="1600" dirty="0" err="1">
                  <a:solidFill>
                    <a:schemeClr val="tx1"/>
                  </a:solidFill>
                </a:rPr>
                <a:t>MacOS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9"/>
            <p:cNvSpPr>
              <a:spLocks noChangeArrowheads="1"/>
            </p:cNvSpPr>
            <p:nvPr/>
          </p:nvSpPr>
          <p:spPr bwMode="auto">
            <a:xfrm>
              <a:off x="2868582" y="2831725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Java</a:t>
              </a:r>
              <a:r>
                <a:rPr lang="zh-CN" altLang="en-US" sz="1600" dirty="0">
                  <a:solidFill>
                    <a:schemeClr val="tx1"/>
                  </a:solidFill>
                </a:rPr>
                <a:t>解释器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For UNIX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连接符 10"/>
            <p:cNvCxnSpPr>
              <a:cxnSpLocks noChangeShapeType="1"/>
              <a:stCxn id="8" idx="3"/>
            </p:cNvCxnSpPr>
            <p:nvPr/>
          </p:nvCxnSpPr>
          <p:spPr bwMode="auto">
            <a:xfrm flipV="1">
              <a:off x="1417836" y="2201232"/>
              <a:ext cx="1438436" cy="94473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肘形连接符 12"/>
            <p:cNvCxnSpPr>
              <a:cxnSpLocks noChangeShapeType="1"/>
              <a:endCxn id="9" idx="1"/>
            </p:cNvCxnSpPr>
            <p:nvPr/>
          </p:nvCxnSpPr>
          <p:spPr bwMode="auto">
            <a:xfrm rot="5400000" flipH="1" flipV="1">
              <a:off x="1974192" y="1317428"/>
              <a:ext cx="1046663" cy="72094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4"/>
            <p:cNvCxnSpPr>
              <a:cxnSpLocks noChangeShapeType="1"/>
              <a:endCxn id="11" idx="1"/>
            </p:cNvCxnSpPr>
            <p:nvPr/>
          </p:nvCxnSpPr>
          <p:spPr bwMode="auto">
            <a:xfrm>
              <a:off x="2137054" y="3150922"/>
              <a:ext cx="7317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6"/>
            <p:cNvCxnSpPr>
              <a:cxnSpLocks noChangeShapeType="1"/>
              <a:stCxn id="9" idx="3"/>
            </p:cNvCxnSpPr>
            <p:nvPr/>
          </p:nvCxnSpPr>
          <p:spPr bwMode="auto">
            <a:xfrm>
              <a:off x="4478176" y="1154569"/>
              <a:ext cx="8280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8"/>
            <p:cNvCxnSpPr>
              <a:cxnSpLocks noChangeShapeType="1"/>
              <a:stCxn id="10" idx="3"/>
            </p:cNvCxnSpPr>
            <p:nvPr/>
          </p:nvCxnSpPr>
          <p:spPr bwMode="auto">
            <a:xfrm>
              <a:off x="4476452" y="2201232"/>
              <a:ext cx="829816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20"/>
            <p:cNvCxnSpPr>
              <a:cxnSpLocks noChangeShapeType="1"/>
            </p:cNvCxnSpPr>
            <p:nvPr/>
          </p:nvCxnSpPr>
          <p:spPr bwMode="auto">
            <a:xfrm>
              <a:off x="4489015" y="3145970"/>
              <a:ext cx="817253" cy="49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矩形 22"/>
            <p:cNvSpPr>
              <a:spLocks noChangeArrowheads="1"/>
            </p:cNvSpPr>
            <p:nvPr/>
          </p:nvSpPr>
          <p:spPr bwMode="auto">
            <a:xfrm>
              <a:off x="5332355" y="952374"/>
              <a:ext cx="1125798" cy="45178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Windows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26"/>
            <p:cNvSpPr>
              <a:spLocks noChangeArrowheads="1"/>
            </p:cNvSpPr>
            <p:nvPr/>
          </p:nvSpPr>
          <p:spPr bwMode="auto">
            <a:xfrm>
              <a:off x="5306957" y="2033318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Mac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矩形 24"/>
            <p:cNvSpPr>
              <a:spLocks noChangeArrowheads="1"/>
            </p:cNvSpPr>
            <p:nvPr/>
          </p:nvSpPr>
          <p:spPr bwMode="auto">
            <a:xfrm>
              <a:off x="2502944" y="468052"/>
              <a:ext cx="2263264" cy="3276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矩形 27"/>
            <p:cNvSpPr>
              <a:spLocks noChangeArrowheads="1"/>
            </p:cNvSpPr>
            <p:nvPr/>
          </p:nvSpPr>
          <p:spPr bwMode="auto">
            <a:xfrm>
              <a:off x="5306957" y="2982517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Unix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矩形 25"/>
            <p:cNvSpPr>
              <a:spLocks noChangeArrowheads="1"/>
            </p:cNvSpPr>
            <p:nvPr/>
          </p:nvSpPr>
          <p:spPr bwMode="auto">
            <a:xfrm>
              <a:off x="2868582" y="0"/>
              <a:ext cx="1692257" cy="32380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虚拟机</a:t>
              </a:r>
            </a:p>
          </p:txBody>
        </p:sp>
        <p:cxnSp>
          <p:nvCxnSpPr>
            <p:cNvPr id="23" name="直接箭头连接符 29"/>
            <p:cNvCxnSpPr>
              <a:cxnSpLocks noChangeShapeType="1"/>
              <a:stCxn id="6" idx="2"/>
            </p:cNvCxnSpPr>
            <p:nvPr/>
          </p:nvCxnSpPr>
          <p:spPr bwMode="auto">
            <a:xfrm flipH="1">
              <a:off x="702000" y="1404156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 flipH="1">
              <a:off x="664944" y="2355558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语言的主要特征　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虚拟机（</a:t>
            </a:r>
            <a:r>
              <a:rPr lang="en-US" altLang="zh-CN" dirty="0"/>
              <a:t>JVM</a:t>
            </a:r>
            <a:r>
              <a:rPr lang="zh-CN" altLang="en-US" dirty="0"/>
              <a:t>）主要实现</a:t>
            </a:r>
            <a:r>
              <a:rPr lang="en-US" altLang="zh-CN" dirty="0"/>
              <a:t>Java</a:t>
            </a:r>
            <a:r>
              <a:rPr lang="zh-CN" altLang="en-US" dirty="0"/>
              <a:t>字节码的解释和执行，为不同的平台提供统一的接口。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源程序编译生成字节码程序，字节码是一种近似于机器码的中间码，不受计算机硬件设备和操作平台种类的限制，只要计算机中有</a:t>
            </a:r>
            <a:r>
              <a:rPr lang="en-US" altLang="zh-CN" dirty="0"/>
              <a:t>Java</a:t>
            </a:r>
            <a:r>
              <a:rPr lang="zh-CN" altLang="en-US" dirty="0"/>
              <a:t>运行的环境，</a:t>
            </a:r>
            <a:r>
              <a:rPr lang="en-US" altLang="zh-CN" dirty="0"/>
              <a:t>Java</a:t>
            </a:r>
            <a:r>
              <a:rPr lang="zh-CN" altLang="en-US" dirty="0"/>
              <a:t>字节码就可以在其上运行。</a:t>
            </a:r>
          </a:p>
        </p:txBody>
      </p:sp>
    </p:spTree>
    <p:extLst>
      <p:ext uri="{BB962C8B-B14F-4D97-AF65-F5344CB8AC3E}">
        <p14:creationId xmlns:p14="http://schemas.microsoft.com/office/powerpoint/2010/main" val="34520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/>
              <a:t>Java</a:t>
            </a:r>
            <a:r>
              <a:rPr lang="zh-CN" altLang="en-US"/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zh-CN" dirty="0"/>
              <a:t>桌面应用</a:t>
            </a:r>
            <a:r>
              <a:rPr lang="zh-CN" altLang="en-US" dirty="0"/>
              <a:t>开发</a:t>
            </a:r>
            <a:r>
              <a:rPr lang="en-US" altLang="zh-CN" dirty="0"/>
              <a:t>(Java</a:t>
            </a:r>
            <a:r>
              <a:rPr lang="zh-CN" altLang="en-US" dirty="0"/>
              <a:t>核心、基础</a:t>
            </a:r>
            <a:r>
              <a:rPr lang="en-US" altLang="zh-CN" dirty="0"/>
              <a:t>)</a:t>
            </a:r>
            <a:r>
              <a:rPr lang="zh-CN" altLang="zh-CN" dirty="0"/>
              <a:t>：</a:t>
            </a:r>
          </a:p>
          <a:p>
            <a:pPr lvl="1" eaLnBrk="1" hangingPunct="1"/>
            <a:r>
              <a:rPr lang="zh-CN" altLang="zh-CN" sz="2400" dirty="0"/>
              <a:t>J</a:t>
            </a:r>
            <a:r>
              <a:rPr lang="en-US" altLang="zh-CN" sz="2400" dirty="0" err="1"/>
              <a:t>ava</a:t>
            </a:r>
            <a:r>
              <a:rPr lang="zh-CN" altLang="zh-CN" sz="2400" dirty="0"/>
              <a:t>SE(</a:t>
            </a:r>
            <a:r>
              <a:rPr lang="en-US" altLang="zh-CN" sz="2400" dirty="0"/>
              <a:t>Java Standard Edition</a:t>
            </a:r>
            <a:r>
              <a:rPr lang="zh-CN" altLang="zh-CN" sz="2400" dirty="0"/>
              <a:t>)</a:t>
            </a:r>
          </a:p>
          <a:p>
            <a:pPr eaLnBrk="1" hangingPunct="1"/>
            <a:r>
              <a:rPr lang="zh-CN" altLang="zh-CN" dirty="0"/>
              <a:t>企业级应用开发：</a:t>
            </a:r>
          </a:p>
          <a:p>
            <a:pPr lvl="1" eaLnBrk="1" hangingPunct="1"/>
            <a:r>
              <a:rPr lang="zh-CN" altLang="zh-CN" sz="2400" dirty="0"/>
              <a:t>J</a:t>
            </a:r>
            <a:r>
              <a:rPr lang="en-US" altLang="zh-CN" sz="2400" dirty="0" err="1"/>
              <a:t>ava</a:t>
            </a:r>
            <a:r>
              <a:rPr lang="zh-CN" altLang="zh-CN" sz="2400" dirty="0">
                <a:sym typeface="Arial" pitchFamily="34" charset="0"/>
              </a:rPr>
              <a:t>EE(</a:t>
            </a:r>
            <a:r>
              <a:rPr lang="en-US" altLang="zh-CN" sz="2400" dirty="0">
                <a:sym typeface="Arial" pitchFamily="34" charset="0"/>
              </a:rPr>
              <a:t>Java Enterprise Edition</a:t>
            </a:r>
            <a:r>
              <a:rPr lang="zh-CN" altLang="zh-CN" sz="2400" dirty="0">
                <a:sym typeface="Arial" pitchFamily="34" charset="0"/>
              </a:rPr>
              <a:t>)</a:t>
            </a:r>
          </a:p>
          <a:p>
            <a:pPr eaLnBrk="1" hangingPunct="1"/>
            <a:r>
              <a:rPr lang="zh-CN" altLang="zh-CN" dirty="0"/>
              <a:t>手机等移动产品开发：</a:t>
            </a:r>
          </a:p>
          <a:p>
            <a:pPr lvl="1" eaLnBrk="1" hangingPunct="1"/>
            <a:r>
              <a:rPr lang="zh-CN" altLang="zh-CN" sz="2400" dirty="0"/>
              <a:t>J</a:t>
            </a:r>
            <a:r>
              <a:rPr lang="en-US" altLang="zh-CN" sz="2400" dirty="0" err="1"/>
              <a:t>ava</a:t>
            </a:r>
            <a:r>
              <a:rPr lang="zh-CN" altLang="zh-CN" sz="2400" dirty="0">
                <a:sym typeface="Arial" pitchFamily="34" charset="0"/>
              </a:rPr>
              <a:t>ME(</a:t>
            </a:r>
            <a:r>
              <a:rPr lang="en-US" altLang="zh-CN" sz="2400" dirty="0">
                <a:sym typeface="Arial" pitchFamily="34" charset="0"/>
              </a:rPr>
              <a:t>Java Micro Edition</a:t>
            </a:r>
            <a:r>
              <a:rPr lang="zh-CN" altLang="zh-CN" sz="2400" dirty="0">
                <a:sym typeface="Arial" pitchFamily="34" charset="0"/>
              </a:rPr>
              <a:t>)</a:t>
            </a:r>
            <a:endParaRPr lang="en-US" altLang="zh-CN" sz="2400" dirty="0">
              <a:sym typeface="Arial" pitchFamily="34" charset="0"/>
            </a:endParaRPr>
          </a:p>
          <a:p>
            <a:pPr lvl="1" eaLnBrk="1" hangingPunct="1"/>
            <a:r>
              <a:rPr lang="en-US" altLang="zh-CN" sz="2400" dirty="0">
                <a:sym typeface="Arial" pitchFamily="34" charset="0"/>
              </a:rPr>
              <a:t>Android</a:t>
            </a:r>
            <a:r>
              <a:rPr lang="zh-CN" altLang="en-US" sz="2400" dirty="0">
                <a:sym typeface="Arial" pitchFamily="34" charset="0"/>
              </a:rPr>
              <a:t>开发</a:t>
            </a:r>
            <a:endParaRPr lang="zh-CN" altLang="zh-CN" sz="2400" dirty="0">
              <a:sym typeface="Arial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1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2661</Words>
  <Application>Microsoft Office PowerPoint</Application>
  <PresentationFormat>宽屏</PresentationFormat>
  <Paragraphs>293</Paragraphs>
  <Slides>45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Courier</vt:lpstr>
      <vt:lpstr>华文新魏</vt:lpstr>
      <vt:lpstr>宋体</vt:lpstr>
      <vt:lpstr>微软雅黑</vt:lpstr>
      <vt:lpstr>Arial</vt:lpstr>
      <vt:lpstr>Wingdings</vt:lpstr>
      <vt:lpstr>2_Default Design</vt:lpstr>
      <vt:lpstr>第一章  Java概述 </vt:lpstr>
      <vt:lpstr>讲授思路</vt:lpstr>
      <vt:lpstr>Java的含义　　　　　　　　</vt:lpstr>
      <vt:lpstr>Java语言的历史　　　　　　　　</vt:lpstr>
      <vt:lpstr>Java语言的主要特征　　　　　　　　</vt:lpstr>
      <vt:lpstr>Java语言的主要特征 　　　　　　　　</vt:lpstr>
      <vt:lpstr>Java语言的主要特征　　　　　　　　　</vt:lpstr>
      <vt:lpstr>Java语言的主要特征　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Java的工作原理 　　　　　　　　</vt:lpstr>
      <vt:lpstr>环境搭建</vt:lpstr>
      <vt:lpstr>Java环境中的几个概念　　　　　　　　</vt:lpstr>
      <vt:lpstr>Java环境中的几个概念</vt:lpstr>
      <vt:lpstr>JDK的版本 　　　　　　　</vt:lpstr>
      <vt:lpstr>JDK下载和安装　　　　　　</vt:lpstr>
      <vt:lpstr>JDK下载　　　　　　</vt:lpstr>
      <vt:lpstr>JDK下载　　　　　　</vt:lpstr>
      <vt:lpstr>JDK安装　　　　　　　　</vt:lpstr>
      <vt:lpstr>JDK安装后测试　　　　　</vt:lpstr>
      <vt:lpstr>JDK目录　　　　　　</vt:lpstr>
      <vt:lpstr>Java程序的基本结构</vt:lpstr>
      <vt:lpstr>初识Java程序　　　　　　　　</vt:lpstr>
      <vt:lpstr>初识Java程序　　　　　　　　</vt:lpstr>
      <vt:lpstr>Java程序的基本组成 　　　　　　</vt:lpstr>
      <vt:lpstr>开发Java程序的步骤 　　　　　　</vt:lpstr>
      <vt:lpstr>Eclipse的安装及使用　　　　　　　　　</vt:lpstr>
      <vt:lpstr>集成开发环境的概念 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 　　　　　　　</vt:lpstr>
      <vt:lpstr>Eclipse的安装及使用 　　　　　　　</vt:lpstr>
      <vt:lpstr>注释　　　　　　</vt:lpstr>
      <vt:lpstr>总结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课程简介 </dc:title>
  <cp:lastModifiedBy>msy</cp:lastModifiedBy>
  <cp:revision>91</cp:revision>
  <dcterms:modified xsi:type="dcterms:W3CDTF">2018-02-05T08:16:14Z</dcterms:modified>
</cp:coreProperties>
</file>